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handoutMasterIdLst>
    <p:handoutMasterId r:id="rId44"/>
  </p:handoutMasterIdLst>
  <p:sldIdLst>
    <p:sldId id="320" r:id="rId2"/>
    <p:sldId id="606" r:id="rId3"/>
    <p:sldId id="608" r:id="rId4"/>
    <p:sldId id="605" r:id="rId5"/>
    <p:sldId id="607" r:id="rId6"/>
    <p:sldId id="553" r:id="rId7"/>
    <p:sldId id="554" r:id="rId8"/>
    <p:sldId id="555" r:id="rId9"/>
    <p:sldId id="613" r:id="rId10"/>
    <p:sldId id="610" r:id="rId11"/>
    <p:sldId id="611" r:id="rId12"/>
    <p:sldId id="612" r:id="rId13"/>
    <p:sldId id="557" r:id="rId14"/>
    <p:sldId id="556" r:id="rId15"/>
    <p:sldId id="558" r:id="rId16"/>
    <p:sldId id="609" r:id="rId17"/>
    <p:sldId id="559" r:id="rId18"/>
    <p:sldId id="580" r:id="rId19"/>
    <p:sldId id="581" r:id="rId20"/>
    <p:sldId id="582" r:id="rId21"/>
    <p:sldId id="583" r:id="rId22"/>
    <p:sldId id="586" r:id="rId23"/>
    <p:sldId id="584" r:id="rId24"/>
    <p:sldId id="585" r:id="rId25"/>
    <p:sldId id="545" r:id="rId26"/>
    <p:sldId id="547" r:id="rId27"/>
    <p:sldId id="548" r:id="rId28"/>
    <p:sldId id="549" r:id="rId29"/>
    <p:sldId id="550" r:id="rId30"/>
    <p:sldId id="614" r:id="rId31"/>
    <p:sldId id="551" r:id="rId32"/>
    <p:sldId id="552" r:id="rId33"/>
    <p:sldId id="588" r:id="rId34"/>
    <p:sldId id="589" r:id="rId35"/>
    <p:sldId id="590" r:id="rId36"/>
    <p:sldId id="592" r:id="rId37"/>
    <p:sldId id="603" r:id="rId38"/>
    <p:sldId id="604" r:id="rId39"/>
    <p:sldId id="599" r:id="rId40"/>
    <p:sldId id="600" r:id="rId41"/>
    <p:sldId id="60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107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29A65-8AD9-4177-A805-5FCB29779F6F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DE8067E0-58F4-4EFE-BA23-8CDD3B262E6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Scripts</a:t>
          </a:r>
          <a:endParaRPr lang="en-US" b="1" dirty="0">
            <a:solidFill>
              <a:schemeClr val="tx1"/>
            </a:solidFill>
          </a:endParaRPr>
        </a:p>
      </dgm:t>
    </dgm:pt>
    <dgm:pt modelId="{0D7E62F2-D01B-4992-8F0A-1472C08AC094}" type="parTrans" cxnId="{0B78EE50-D198-4C46-B58E-7A56C31A5284}">
      <dgm:prSet/>
      <dgm:spPr/>
      <dgm:t>
        <a:bodyPr/>
        <a:lstStyle/>
        <a:p>
          <a:endParaRPr lang="en-US"/>
        </a:p>
      </dgm:t>
    </dgm:pt>
    <dgm:pt modelId="{8FDC100C-C19D-45A6-9BF5-01EBEF3EF5CE}" type="sibTrans" cxnId="{0B78EE50-D198-4C46-B58E-7A56C31A5284}">
      <dgm:prSet/>
      <dgm:spPr/>
      <dgm:t>
        <a:bodyPr/>
        <a:lstStyle/>
        <a:p>
          <a:endParaRPr lang="en-US" baseline="0">
            <a:solidFill>
              <a:srgbClr val="FF0000"/>
            </a:solidFill>
          </a:endParaRPr>
        </a:p>
      </dgm:t>
    </dgm:pt>
    <dgm:pt modelId="{3001A446-4F8C-43C8-985B-B4883ED13F1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Wellness</a:t>
          </a:r>
          <a:endParaRPr lang="en-US" b="1" dirty="0">
            <a:solidFill>
              <a:schemeClr val="tx1"/>
            </a:solidFill>
          </a:endParaRPr>
        </a:p>
      </dgm:t>
    </dgm:pt>
    <dgm:pt modelId="{C1DC13FC-1DBD-4120-9B45-97FE7775BF83}" type="parTrans" cxnId="{289B141E-2C81-4E94-917D-304244786A30}">
      <dgm:prSet/>
      <dgm:spPr/>
      <dgm:t>
        <a:bodyPr/>
        <a:lstStyle/>
        <a:p>
          <a:endParaRPr lang="en-US"/>
        </a:p>
      </dgm:t>
    </dgm:pt>
    <dgm:pt modelId="{34A7C32D-F835-4752-97B4-FFD02607B0F4}" type="sibTrans" cxnId="{289B141E-2C81-4E94-917D-304244786A30}">
      <dgm:prSet/>
      <dgm:spPr/>
      <dgm:t>
        <a:bodyPr/>
        <a:lstStyle/>
        <a:p>
          <a:endParaRPr lang="en-US" baseline="0">
            <a:solidFill>
              <a:srgbClr val="FF0000"/>
            </a:solidFill>
          </a:endParaRPr>
        </a:p>
      </dgm:t>
    </dgm:pt>
    <dgm:pt modelId="{5E157C51-578C-478F-A009-104E1A68956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Patient Care</a:t>
          </a:r>
          <a:endParaRPr lang="en-US" b="1" dirty="0">
            <a:solidFill>
              <a:schemeClr val="tx1"/>
            </a:solidFill>
          </a:endParaRPr>
        </a:p>
      </dgm:t>
    </dgm:pt>
    <dgm:pt modelId="{7D402109-F1C3-44C3-976B-18E2AE4C1960}" type="parTrans" cxnId="{0C3073C6-3935-470A-9507-381BB3C9516C}">
      <dgm:prSet/>
      <dgm:spPr/>
      <dgm:t>
        <a:bodyPr/>
        <a:lstStyle/>
        <a:p>
          <a:endParaRPr lang="en-US"/>
        </a:p>
      </dgm:t>
    </dgm:pt>
    <dgm:pt modelId="{BC2A3756-6EA8-4383-8D1A-C9308B8790F7}" type="sibTrans" cxnId="{0C3073C6-3935-470A-9507-381BB3C9516C}">
      <dgm:prSet/>
      <dgm:spPr/>
      <dgm:t>
        <a:bodyPr/>
        <a:lstStyle/>
        <a:p>
          <a:endParaRPr lang="en-US"/>
        </a:p>
      </dgm:t>
    </dgm:pt>
    <dgm:pt modelId="{96326341-D9C6-4E00-8194-CBA2CF147A1A}" type="pres">
      <dgm:prSet presAssocID="{18B29A65-8AD9-4177-A805-5FCB29779F6F}" presName="linearFlow" presStyleCnt="0">
        <dgm:presLayoutVars>
          <dgm:resizeHandles val="exact"/>
        </dgm:presLayoutVars>
      </dgm:prSet>
      <dgm:spPr/>
    </dgm:pt>
    <dgm:pt modelId="{55132103-9AF3-4CFB-9786-42B70C7B1D85}" type="pres">
      <dgm:prSet presAssocID="{DE8067E0-58F4-4EFE-BA23-8CDD3B262E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F397-66FD-4D38-AA38-6202C6478315}" type="pres">
      <dgm:prSet presAssocID="{8FDC100C-C19D-45A6-9BF5-01EBEF3EF5C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A1D8A03-DCDC-4269-A470-939106EC241D}" type="pres">
      <dgm:prSet presAssocID="{8FDC100C-C19D-45A6-9BF5-01EBEF3EF5C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F7A2060-9771-45AF-8622-477D8687C75C}" type="pres">
      <dgm:prSet presAssocID="{3001A446-4F8C-43C8-985B-B4883ED13F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329E-B237-4081-A9B2-DF929358371D}" type="pres">
      <dgm:prSet presAssocID="{34A7C32D-F835-4752-97B4-FFD02607B0F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976AC48-2678-4D2A-8338-CAD79178E4C8}" type="pres">
      <dgm:prSet presAssocID="{34A7C32D-F835-4752-97B4-FFD02607B0F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7ED74E-F291-4410-8848-5D5162D7C2FA}" type="pres">
      <dgm:prSet presAssocID="{5E157C51-578C-478F-A009-104E1A6895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D3AEE-26C5-4BE1-8A7C-79D40B8E0A5C}" type="presOf" srcId="{34A7C32D-F835-4752-97B4-FFD02607B0F4}" destId="{ACA8329E-B237-4081-A9B2-DF929358371D}" srcOrd="0" destOrd="0" presId="urn:microsoft.com/office/officeart/2005/8/layout/process2"/>
    <dgm:cxn modelId="{F41454B2-52CA-4673-8491-98D503825D94}" type="presOf" srcId="{8FDC100C-C19D-45A6-9BF5-01EBEF3EF5CE}" destId="{2FB0F397-66FD-4D38-AA38-6202C6478315}" srcOrd="0" destOrd="0" presId="urn:microsoft.com/office/officeart/2005/8/layout/process2"/>
    <dgm:cxn modelId="{CDD01BD2-9E3E-48CF-B417-CE575B4EF49C}" type="presOf" srcId="{3001A446-4F8C-43C8-985B-B4883ED13F18}" destId="{5F7A2060-9771-45AF-8622-477D8687C75C}" srcOrd="0" destOrd="0" presId="urn:microsoft.com/office/officeart/2005/8/layout/process2"/>
    <dgm:cxn modelId="{675D07F3-AEFE-4CCB-8E40-FEDD58F329EC}" type="presOf" srcId="{34A7C32D-F835-4752-97B4-FFD02607B0F4}" destId="{0976AC48-2678-4D2A-8338-CAD79178E4C8}" srcOrd="1" destOrd="0" presId="urn:microsoft.com/office/officeart/2005/8/layout/process2"/>
    <dgm:cxn modelId="{FBA4EA08-A4DB-4344-BFD7-A92FC60CCBF0}" type="presOf" srcId="{5E157C51-578C-478F-A009-104E1A689561}" destId="{127ED74E-F291-4410-8848-5D5162D7C2FA}" srcOrd="0" destOrd="0" presId="urn:microsoft.com/office/officeart/2005/8/layout/process2"/>
    <dgm:cxn modelId="{C4C7F98B-D828-4F0E-8799-FA2E8D0EE797}" type="presOf" srcId="{DE8067E0-58F4-4EFE-BA23-8CDD3B262E6B}" destId="{55132103-9AF3-4CFB-9786-42B70C7B1D85}" srcOrd="0" destOrd="0" presId="urn:microsoft.com/office/officeart/2005/8/layout/process2"/>
    <dgm:cxn modelId="{3B9DE607-8420-4BB4-87DB-327BF2E29C3E}" type="presOf" srcId="{8FDC100C-C19D-45A6-9BF5-01EBEF3EF5CE}" destId="{0A1D8A03-DCDC-4269-A470-939106EC241D}" srcOrd="1" destOrd="0" presId="urn:microsoft.com/office/officeart/2005/8/layout/process2"/>
    <dgm:cxn modelId="{0C3073C6-3935-470A-9507-381BB3C9516C}" srcId="{18B29A65-8AD9-4177-A805-5FCB29779F6F}" destId="{5E157C51-578C-478F-A009-104E1A689561}" srcOrd="2" destOrd="0" parTransId="{7D402109-F1C3-44C3-976B-18E2AE4C1960}" sibTransId="{BC2A3756-6EA8-4383-8D1A-C9308B8790F7}"/>
    <dgm:cxn modelId="{0B78EE50-D198-4C46-B58E-7A56C31A5284}" srcId="{18B29A65-8AD9-4177-A805-5FCB29779F6F}" destId="{DE8067E0-58F4-4EFE-BA23-8CDD3B262E6B}" srcOrd="0" destOrd="0" parTransId="{0D7E62F2-D01B-4992-8F0A-1472C08AC094}" sibTransId="{8FDC100C-C19D-45A6-9BF5-01EBEF3EF5CE}"/>
    <dgm:cxn modelId="{289B141E-2C81-4E94-917D-304244786A30}" srcId="{18B29A65-8AD9-4177-A805-5FCB29779F6F}" destId="{3001A446-4F8C-43C8-985B-B4883ED13F18}" srcOrd="1" destOrd="0" parTransId="{C1DC13FC-1DBD-4120-9B45-97FE7775BF83}" sibTransId="{34A7C32D-F835-4752-97B4-FFD02607B0F4}"/>
    <dgm:cxn modelId="{FCF9E29C-ACE0-4F8B-9095-BAC809814840}" type="presOf" srcId="{18B29A65-8AD9-4177-A805-5FCB29779F6F}" destId="{96326341-D9C6-4E00-8194-CBA2CF147A1A}" srcOrd="0" destOrd="0" presId="urn:microsoft.com/office/officeart/2005/8/layout/process2"/>
    <dgm:cxn modelId="{38CEC4D6-F4F3-440B-A68E-6B9D5494887A}" type="presParOf" srcId="{96326341-D9C6-4E00-8194-CBA2CF147A1A}" destId="{55132103-9AF3-4CFB-9786-42B70C7B1D85}" srcOrd="0" destOrd="0" presId="urn:microsoft.com/office/officeart/2005/8/layout/process2"/>
    <dgm:cxn modelId="{3BBAC939-0CFC-4004-856E-C5176EB4E187}" type="presParOf" srcId="{96326341-D9C6-4E00-8194-CBA2CF147A1A}" destId="{2FB0F397-66FD-4D38-AA38-6202C6478315}" srcOrd="1" destOrd="0" presId="urn:microsoft.com/office/officeart/2005/8/layout/process2"/>
    <dgm:cxn modelId="{F5494DA2-465C-4C84-82A8-EDDAD15667D8}" type="presParOf" srcId="{2FB0F397-66FD-4D38-AA38-6202C6478315}" destId="{0A1D8A03-DCDC-4269-A470-939106EC241D}" srcOrd="0" destOrd="0" presId="urn:microsoft.com/office/officeart/2005/8/layout/process2"/>
    <dgm:cxn modelId="{96B91115-FCEF-4E90-B20A-0CA0C256A04B}" type="presParOf" srcId="{96326341-D9C6-4E00-8194-CBA2CF147A1A}" destId="{5F7A2060-9771-45AF-8622-477D8687C75C}" srcOrd="2" destOrd="0" presId="urn:microsoft.com/office/officeart/2005/8/layout/process2"/>
    <dgm:cxn modelId="{636E377B-8323-46E9-9D0E-C6DDF583AC7D}" type="presParOf" srcId="{96326341-D9C6-4E00-8194-CBA2CF147A1A}" destId="{ACA8329E-B237-4081-A9B2-DF929358371D}" srcOrd="3" destOrd="0" presId="urn:microsoft.com/office/officeart/2005/8/layout/process2"/>
    <dgm:cxn modelId="{68971A3E-876D-4D9F-BDCB-746EF63227D4}" type="presParOf" srcId="{ACA8329E-B237-4081-A9B2-DF929358371D}" destId="{0976AC48-2678-4D2A-8338-CAD79178E4C8}" srcOrd="0" destOrd="0" presId="urn:microsoft.com/office/officeart/2005/8/layout/process2"/>
    <dgm:cxn modelId="{395C588C-CB4E-4345-BC83-92252A798B0C}" type="presParOf" srcId="{96326341-D9C6-4E00-8194-CBA2CF147A1A}" destId="{127ED74E-F291-4410-8848-5D5162D7C2F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32103-9AF3-4CFB-9786-42B70C7B1D85}">
      <dsp:nvSpPr>
        <dsp:cNvPr id="0" name=""/>
        <dsp:cNvSpPr/>
      </dsp:nvSpPr>
      <dsp:spPr>
        <a:xfrm>
          <a:off x="27154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Scripts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748598" y="33140"/>
        <a:ext cx="1970403" cy="1065210"/>
      </dsp:txXfrm>
    </dsp:sp>
    <dsp:sp modelId="{2FB0F397-66FD-4D38-AA38-6202C6478315}">
      <dsp:nvSpPr>
        <dsp:cNvPr id="0" name=""/>
        <dsp:cNvSpPr/>
      </dsp:nvSpPr>
      <dsp:spPr>
        <a:xfrm rot="5400000">
          <a:off x="3521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baseline="0">
            <a:solidFill>
              <a:srgbClr val="FF0000"/>
            </a:solidFill>
          </a:endParaRPr>
        </a:p>
      </dsp:txBody>
      <dsp:txXfrm rot="-5400000">
        <a:off x="3581049" y="1202209"/>
        <a:ext cx="305502" cy="297016"/>
      </dsp:txXfrm>
    </dsp:sp>
    <dsp:sp modelId="{5F7A2060-9771-45AF-8622-477D8687C75C}">
      <dsp:nvSpPr>
        <dsp:cNvPr id="0" name=""/>
        <dsp:cNvSpPr/>
      </dsp:nvSpPr>
      <dsp:spPr>
        <a:xfrm>
          <a:off x="27154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Wellness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748598" y="1730376"/>
        <a:ext cx="1970403" cy="1065210"/>
      </dsp:txXfrm>
    </dsp:sp>
    <dsp:sp modelId="{ACA8329E-B237-4081-A9B2-DF929358371D}">
      <dsp:nvSpPr>
        <dsp:cNvPr id="0" name=""/>
        <dsp:cNvSpPr/>
      </dsp:nvSpPr>
      <dsp:spPr>
        <a:xfrm rot="5400000">
          <a:off x="3521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baseline="0">
            <a:solidFill>
              <a:srgbClr val="FF0000"/>
            </a:solidFill>
          </a:endParaRPr>
        </a:p>
      </dsp:txBody>
      <dsp:txXfrm rot="-5400000">
        <a:off x="3581049" y="2899445"/>
        <a:ext cx="305502" cy="297016"/>
      </dsp:txXfrm>
    </dsp:sp>
    <dsp:sp modelId="{127ED74E-F291-4410-8848-5D5162D7C2FA}">
      <dsp:nvSpPr>
        <dsp:cNvPr id="0" name=""/>
        <dsp:cNvSpPr/>
      </dsp:nvSpPr>
      <dsp:spPr>
        <a:xfrm>
          <a:off x="27154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Patient Care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748598" y="3427612"/>
        <a:ext cx="197040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81218B-21E4-48BA-BDB4-5D9EF99D9640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dirty="0" smtClean="0"/>
              <a:t>2014 </a:t>
            </a:r>
            <a:r>
              <a:rPr lang="en-US" dirty="0"/>
              <a:t>Global Media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25C69-2CA6-4B47-BEAF-D40DF3E4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01A249-03FF-4286-8773-BAA6E2553530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DEA9B6-CEDA-4808-B37A-C74047332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5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09C67-6596-48A8-8CA7-A800F2D873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652D-0778-4A1D-943D-A833EBCC28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045F0-DC1E-45B8-ADC9-0F121B35B8C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69A7D-DB88-4A25-B40F-29743C536C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152F-8386-4C4E-9C2B-3AE0E7A6A74E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02D6-87AC-48E5-B702-702EE52C5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428C-EDF7-4F37-9A74-B3F617D3A76A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2E3B-5063-4715-9F1C-3E8FEB94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DC9C-860E-45AD-A18B-2BC4CFE2B38F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4E4B-07F9-4439-942F-B1D3A8EA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9866-ADD3-4936-B866-19929E0E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0005D-887C-48A6-98AE-14FD76C08E14}" type="datetime1">
              <a:rPr lang="en-US" smtClean="0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- For training purposes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800"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sz="3600" b="1"/>
            </a:lvl1pPr>
            <a:lvl2pPr>
              <a:buClr>
                <a:schemeClr val="bg1"/>
              </a:buCl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BC0E-C05B-4E3A-8EDD-730DCDA200A7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655-1844-471F-ABD7-EE21FDB26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551D-547F-426A-8774-9AD4EA1FBF80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CBA0-31CF-4A4F-8E57-BFB0FE0F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buClr>
                <a:schemeClr val="bg1"/>
              </a:buClr>
              <a:defRPr sz="2600"/>
            </a:lvl1pPr>
            <a:lvl2pPr>
              <a:buClr>
                <a:schemeClr val="bg1"/>
              </a:buCl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buClr>
                <a:schemeClr val="bg1"/>
              </a:buClr>
              <a:defRPr sz="2600"/>
            </a:lvl1pPr>
            <a:lvl2pPr>
              <a:buClr>
                <a:schemeClr val="bg1"/>
              </a:buCl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FBCE-120A-4B83-8233-AD731DEFAF9A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674-0676-48D2-B80B-F0FEBF23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3AF8-46F6-42EE-9102-64F87E496203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C0CB-A3EC-4FED-BF40-C64886590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758E-1029-4D2A-BB09-2F6C2D5A2E98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5F0E-6170-4337-88B9-AC08D1D8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E590-E4AE-4FC2-A400-E90A95382F09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5825-7683-4BA8-B2D5-4FB29F69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B0A2-B5E9-4D5A-854D-6F035EFF216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1949-9651-4A1F-A3E0-9C39320A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D9B1-A05C-4FBC-90D7-B3780620644D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9AFB-BF96-405A-8A43-3EE83A72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4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905E0-DE39-4F9E-AA2E-DE00491AD0F6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26410-D031-424C-8D7C-E8161CE30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2" r:id="rId4"/>
    <p:sldLayoutId id="2147483736" r:id="rId5"/>
    <p:sldLayoutId id="2147483731" r:id="rId6"/>
    <p:sldLayoutId id="2147483730" r:id="rId7"/>
    <p:sldLayoutId id="2147483737" r:id="rId8"/>
    <p:sldLayoutId id="2147483738" r:id="rId9"/>
    <p:sldLayoutId id="2147483729" r:id="rId10"/>
    <p:sldLayoutId id="2147483728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048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Presented to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ECRM  HHC</a:t>
            </a:r>
            <a:endParaRPr lang="en-US" sz="2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Jack Evans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www.RetailHomeCare.com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4" descr="F:\ARHC_logo_3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44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79619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Thriving in the New HHC Market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      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	                                   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endParaRPr lang="en-US" sz="36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4" name="Picture 2" descr="F:\IMG_0079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</a:t>
            </a:r>
            <a:r>
              <a:rPr lang="en-US" b="1" dirty="0" smtClean="0"/>
              <a:t>Entrance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The HHC Rx</a:t>
            </a: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1588"/>
            <a:ext cx="9372600" cy="685641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2" name="Picture 2" descr="F:\IMG_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33CC"/>
                </a:solidFill>
              </a:rPr>
              <a:t>Retail HHC Best Practices: </a:t>
            </a:r>
            <a:br>
              <a:rPr lang="en-US" sz="4800" dirty="0" smtClean="0">
                <a:solidFill>
                  <a:srgbClr val="0033CC"/>
                </a:solidFill>
              </a:rPr>
            </a:br>
            <a:r>
              <a:rPr lang="en-US" sz="4800" dirty="0" smtClean="0">
                <a:solidFill>
                  <a:srgbClr val="0033CC"/>
                </a:solidFill>
              </a:rPr>
              <a:t>Profits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Gross Profit Margin (GPM)</a:t>
            </a:r>
          </a:p>
          <a:p>
            <a:r>
              <a:rPr lang="en-US" sz="3200" dirty="0" smtClean="0"/>
              <a:t>48 - 50 percent  average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Expensive and competitive products might only be 40 - 45 percent GPM 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Soft goods and generics are often 100 percent GPM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Many  HHC retailers use 2.3 as multiplier</a:t>
            </a:r>
          </a:p>
          <a:p>
            <a:pPr>
              <a:buNone/>
            </a:pPr>
            <a:r>
              <a:rPr lang="en-US" u="sng" dirty="0" smtClean="0"/>
              <a:t>Net Profits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8% - 12%  (in relation to showroom size)</a:t>
            </a:r>
          </a:p>
          <a:p>
            <a:r>
              <a:rPr lang="en-US" sz="2800" dirty="0" smtClean="0"/>
              <a:t>12% - 15% if fully automated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POS, Inventory Scanner, Auto Reorder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0918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33CC"/>
                </a:solidFill>
              </a:rPr>
              <a:t>Intake vs. Retail Sales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65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/>
              <a:t>Traditional Intake</a:t>
            </a:r>
          </a:p>
          <a:p>
            <a:pPr marL="550862" indent="-51435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“What insurance do you have?”</a:t>
            </a:r>
          </a:p>
          <a:p>
            <a:pPr marL="550862" indent="-51435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Show reimbursable product</a:t>
            </a:r>
          </a:p>
          <a:p>
            <a:pPr marL="550862" indent="-51435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Process insurance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/>
              <a:t>Eligibility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/>
              <a:t>Intake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/>
              <a:t>Dr’s Rx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/>
              <a:t>Authorization</a:t>
            </a:r>
            <a:endParaRPr lang="en-US" b="1" dirty="0" smtClean="0"/>
          </a:p>
          <a:p>
            <a:pPr algn="ctr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en-US" b="1" i="1" dirty="0" smtClean="0"/>
              <a:t>= 1 hr.</a:t>
            </a:r>
            <a:endParaRPr lang="en-US" sz="1600" b="1" i="1" dirty="0" smtClean="0"/>
          </a:p>
          <a:p>
            <a:pPr algn="ctr"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en-US" b="1" i="1" dirty="0" smtClean="0"/>
              <a:t>	= 1 product/patient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/>
              <a:t>Retail Sales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“Who is the end-user?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“What is their medical condition and need?”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Display all available products that meet their needs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Ask for insurance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Use ABN (w/upgraded code)</a:t>
            </a:r>
          </a:p>
          <a:p>
            <a:pPr marL="493712" indent="-457200" eaLnBrk="1" hangingPunct="1">
              <a:buClr>
                <a:schemeClr val="bg1"/>
              </a:buClr>
              <a:buFont typeface="+mj-lt"/>
              <a:buAutoNum type="arabicPeriod"/>
            </a:pPr>
            <a:r>
              <a:rPr lang="en-US" sz="2200" b="1" dirty="0" smtClean="0"/>
              <a:t>Cross-sell and up-sell</a:t>
            </a:r>
          </a:p>
          <a:p>
            <a:pPr algn="ctr" eaLnBrk="1" hangingPunct="1">
              <a:buClr>
                <a:schemeClr val="bg1"/>
              </a:buClr>
              <a:buFont typeface="Wingdings 2" pitchFamily="18" charset="2"/>
              <a:buNone/>
            </a:pPr>
            <a:r>
              <a:rPr lang="en-US" sz="2400" b="1" i="1" dirty="0" smtClean="0"/>
              <a:t>= 20 min.</a:t>
            </a:r>
          </a:p>
          <a:p>
            <a:pPr algn="ctr" eaLnBrk="1" hangingPunct="1">
              <a:buClr>
                <a:schemeClr val="bg1"/>
              </a:buClr>
              <a:buFont typeface="Wingdings 2" pitchFamily="18" charset="2"/>
              <a:buNone/>
            </a:pPr>
            <a:r>
              <a:rPr lang="en-US" sz="2400" b="1" i="1" dirty="0" smtClean="0"/>
              <a:t>= 2 products/customer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963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 intake = 2 lost retail sales/hour = minus $300 - $400/hour!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45935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0033CC"/>
                </a:solidFill>
              </a:rPr>
              <a:t>Retail HHC Best Practices: </a:t>
            </a:r>
            <a:br>
              <a:rPr lang="en-US" sz="4800" dirty="0" smtClean="0">
                <a:solidFill>
                  <a:srgbClr val="0033CC"/>
                </a:solidFill>
              </a:rPr>
            </a:br>
            <a:r>
              <a:rPr lang="en-US" sz="4800" dirty="0" smtClean="0">
                <a:solidFill>
                  <a:srgbClr val="0033CC"/>
                </a:solidFill>
              </a:rPr>
              <a:t>Merchandising #1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"/>
              <a:defRPr/>
            </a:pPr>
            <a:r>
              <a:rPr lang="en-US" sz="3200" dirty="0" smtClean="0"/>
              <a:t>HHC is displayed in departments w/category signs and the minimum critical mass necessary to generate optimum sales: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8 – 12 Lift Chairs	          </a:t>
            </a:r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dirty="0" smtClean="0"/>
              <a:t>6 - 8 Wheelchairs/ Transport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4 – 6 Scooters			    Chairs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8 – 12 Rollators	         </a:t>
            </a:r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 smtClean="0"/>
              <a:t>2 Beds (Hospital + Adjustable)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50 - 100 Designer Canes    </a:t>
            </a:r>
            <a:r>
              <a:rPr lang="en-US" sz="2400" dirty="0" smtClean="0">
                <a:solidFill>
                  <a:schemeClr val="bg1"/>
                </a:solidFill>
              </a:rPr>
              <a:t>• </a:t>
            </a:r>
            <a:r>
              <a:rPr lang="en-US" sz="2400" dirty="0" smtClean="0"/>
              <a:t>12’ Planograms for all Core					    Categories</a:t>
            </a:r>
          </a:p>
          <a:p>
            <a:pPr marL="448056" lvl="1" indent="0" eaLnBrk="1" fontAlgn="auto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26255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00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0033CC"/>
                </a:solidFill>
              </a:rPr>
              <a:t>Retail HHC Best Practices: </a:t>
            </a:r>
            <a:br>
              <a:rPr lang="en-US" sz="5400" dirty="0" smtClean="0">
                <a:solidFill>
                  <a:srgbClr val="0033CC"/>
                </a:solidFill>
              </a:rPr>
            </a:br>
            <a:r>
              <a:rPr lang="en-US" sz="5400" dirty="0" smtClean="0">
                <a:solidFill>
                  <a:srgbClr val="0033CC"/>
                </a:solidFill>
              </a:rPr>
              <a:t>Merchandising #2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9530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 2"/>
              <a:buChar char=""/>
              <a:defRPr/>
            </a:pPr>
            <a:r>
              <a:rPr lang="en-US" dirty="0" smtClean="0"/>
              <a:t>The more product displayed, the higher the sales and profits:</a:t>
            </a:r>
            <a:endParaRPr lang="en-US" sz="2800" dirty="0" smtClean="0"/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2-3 Lift Chairs displayed =      1-2/mo. sold</a:t>
            </a: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5-6 Lift Chairs displayed =      3-4/mo. sold</a:t>
            </a: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10-12 Lift Chairs displayed = 8-12/mo.</a:t>
            </a: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2400" dirty="0" smtClean="0"/>
              <a:t>15 Lift Chairs displayed =      16-20/mo.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Inventory turns:</a:t>
            </a:r>
            <a:endParaRPr lang="en-US" sz="3200" dirty="0"/>
          </a:p>
          <a:p>
            <a:pPr marL="723837" lvl="1" indent="-384048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2400" dirty="0"/>
              <a:t>8 – 9/year on average</a:t>
            </a:r>
          </a:p>
          <a:p>
            <a:pPr marL="723837" lvl="1" indent="-384048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2400" dirty="0"/>
              <a:t>10 – 12/year for soft goods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3985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33CC"/>
                </a:solidFill>
              </a:rPr>
              <a:t>Rollator ROI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1 = 4 sq ft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Cost = $79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Retail = $149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GP = $70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Rent = $40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i="1" smtClean="0"/>
              <a:t>Net = $30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Fully Loaded: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smtClean="0"/>
              <a:t>GP = $150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i="1" smtClean="0"/>
              <a:t>Net = $110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Turns/mo = #/floor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1-2 Display = 1/mo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2-3 Display = 3/mo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5-6 Display = 6/mo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10-12 Display = 12/mo</a:t>
            </a: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3200400" y="62484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Cambria" pitchFamily="18" charset="0"/>
                <a:sym typeface="Wingdings"/>
              </a:rPr>
              <a:t> </a:t>
            </a:r>
            <a:r>
              <a:rPr lang="en-US" sz="2400" b="1" i="1" dirty="0" smtClean="0">
                <a:latin typeface="Cambria" pitchFamily="18" charset="0"/>
              </a:rPr>
              <a:t>Accessorize </a:t>
            </a:r>
            <a:r>
              <a:rPr lang="en-US" sz="2400" b="1" i="1" dirty="0">
                <a:latin typeface="Cambria" pitchFamily="18" charset="0"/>
              </a:rPr>
              <a:t>1 Core Product/Category!</a:t>
            </a:r>
          </a:p>
        </p:txBody>
      </p:sp>
      <p:pic>
        <p:nvPicPr>
          <p:cNvPr id="6" name="Picture 5" descr="Nova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8700" y="27813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81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41332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4819" name="Picture 4" descr="AllStarWEB-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19832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4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Opting OUT of Medicare for Retail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57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smtClean="0"/>
              <a:t>Primary Care Physicians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9,539 Opted out in 2012</a:t>
            </a:r>
          </a:p>
          <a:p>
            <a:pPr lvl="1" eaLnBrk="1" hangingPunct="1">
              <a:buClr>
                <a:schemeClr val="bg1"/>
              </a:buClr>
            </a:pPr>
            <a:r>
              <a:rPr lang="en-US" sz="2400" b="1" dirty="0" smtClean="0"/>
              <a:t>3x as many as in 2010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Only 81% of PCP’s will accept new Medicare patients.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i="1" dirty="0" smtClean="0"/>
              <a:t>4% of PCP’s now are cash-only concierge practices.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19200"/>
            <a:ext cx="495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dirty="0" smtClean="0"/>
              <a:t>HHC Providers</a:t>
            </a:r>
            <a:endParaRPr lang="en-US" sz="3200" u="sng" dirty="0" smtClean="0"/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105,000 total before Accreditation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89,400 after Accreditation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Competitive Bidding &amp; Audits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dirty="0" smtClean="0"/>
              <a:t>2,000 (?) Competitive Bid Winners remain</a:t>
            </a:r>
          </a:p>
          <a:p>
            <a:pPr eaLnBrk="1" hangingPunct="1">
              <a:buClr>
                <a:schemeClr val="bg1"/>
              </a:buClr>
            </a:pPr>
            <a:r>
              <a:rPr lang="en-US" sz="2800" b="1" i="1" dirty="0" smtClean="0"/>
              <a:t>Venture Capital &amp; Private Equity groups are funding retail HHC chains across the country.</a:t>
            </a:r>
          </a:p>
          <a:p>
            <a:pPr eaLnBrk="1" hangingPunct="1">
              <a:buClr>
                <a:schemeClr val="bg1"/>
              </a:buClr>
              <a:buNone/>
            </a:pPr>
            <a:r>
              <a:rPr lang="en-US" sz="2800" b="1" dirty="0" smtClean="0"/>
              <a:t> 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91909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7" name="Picture 4" descr="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age0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44328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llstarBath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31983174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Does Your Hospital Bed Look Like This?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86383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3" descr="C:\Users\Jack Evans\AppData\Local\Microsoft\Windows\Temporary Internet Files\Content.Outlook\H5E6MHJ6\image01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913725"/>
            <a:ext cx="4453550" cy="29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 Evans\AppData\Local\Microsoft\Windows\Temporary Internet Files\Content.Outlook\H5E6MHJ6\image013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2567"/>
            <a:ext cx="4724400" cy="29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1195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http://mail.aol.com/37276-111/aol-6/en-us/mail/get-attachment.aspx?uid=31327660&amp;folder=NewMail&amp;partId=4"/>
          <p:cNvSpPr>
            <a:spLocks noChangeAspect="1" noChangeArrowheads="1"/>
          </p:cNvSpPr>
          <p:nvPr/>
        </p:nvSpPr>
        <p:spPr bwMode="auto">
          <a:xfrm>
            <a:off x="1301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mail.aol.com/37276-111/aol-6/en-us/mail/get-attachment.aspx?uid=31327660&amp;folder=NewMail&amp;partId=4"/>
          <p:cNvSpPr>
            <a:spLocks noChangeAspect="1" noChangeArrowheads="1"/>
          </p:cNvSpPr>
          <p:nvPr/>
        </p:nvSpPr>
        <p:spPr bwMode="auto">
          <a:xfrm>
            <a:off x="1301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mail.aol.com/37276-111/aol-6/en-us/mail/get-attachment.aspx?uid=31327660&amp;folder=NewMail&amp;partId=4"/>
          <p:cNvSpPr>
            <a:spLocks noChangeAspect="1" noChangeArrowheads="1"/>
          </p:cNvSpPr>
          <p:nvPr/>
        </p:nvSpPr>
        <p:spPr bwMode="auto">
          <a:xfrm>
            <a:off x="1301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mail.aol.com/37276-111/aol-6/en-us/mail/get-attachment.aspx?uid=31327660&amp;folder=NewMail&amp;partId=4"/>
          <p:cNvSpPr>
            <a:spLocks noChangeAspect="1" noChangeArrowheads="1"/>
          </p:cNvSpPr>
          <p:nvPr/>
        </p:nvSpPr>
        <p:spPr bwMode="auto">
          <a:xfrm>
            <a:off x="1301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ho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0" name="Picture 9" descr="sho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8200" cy="4114800"/>
          </a:xfrm>
          <a:prstGeom prst="rect">
            <a:avLst/>
          </a:prstGeom>
        </p:spPr>
      </p:pic>
      <p:pic>
        <p:nvPicPr>
          <p:cNvPr id="11" name="Picture 4" descr="pharmacycol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68700"/>
            <a:ext cx="495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76600"/>
            <a:ext cx="4775198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393460"/>
      </p:ext>
    </p:extLst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Outcome-Based HHC: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4400" b="1" dirty="0" smtClean="0">
                <a:solidFill>
                  <a:srgbClr val="0000FF"/>
                </a:solidFill>
              </a:rPr>
              <a:t>Take-Aways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382000" cy="5867400"/>
          </a:xfrm>
        </p:spPr>
        <p:txBody>
          <a:bodyPr>
            <a:normAutofit lnSpcReduction="10000"/>
          </a:bodyPr>
          <a:lstStyle/>
          <a:p>
            <a:pPr marL="608013" indent="-571500">
              <a:lnSpc>
                <a:spcPct val="90000"/>
              </a:lnSpc>
              <a:buClr>
                <a:schemeClr val="bg1"/>
              </a:buClr>
              <a:buSzTx/>
            </a:pPr>
            <a:r>
              <a:rPr lang="en-US" b="1" dirty="0" smtClean="0"/>
              <a:t>Outcomes-Based Healthcare System Basics:</a:t>
            </a:r>
          </a:p>
          <a:p>
            <a:pPr marL="944563" lvl="1" indent="-495300">
              <a:lnSpc>
                <a:spcPct val="90000"/>
              </a:lnSpc>
              <a:buClr>
                <a:schemeClr val="bg1"/>
              </a:buClr>
              <a:buSzTx/>
              <a:buFont typeface="Wingdings 2" pitchFamily="18" charset="2"/>
              <a:buAutoNum type="arabicPeriod"/>
            </a:pPr>
            <a:r>
              <a:rPr lang="en-US" b="1" dirty="0" smtClean="0"/>
              <a:t>Preventative vs. critical care</a:t>
            </a:r>
          </a:p>
          <a:p>
            <a:pPr marL="944563" lvl="1" indent="-495300">
              <a:lnSpc>
                <a:spcPct val="90000"/>
              </a:lnSpc>
              <a:buClr>
                <a:schemeClr val="bg1"/>
              </a:buClr>
              <a:buSzTx/>
              <a:buFont typeface="Wingdings 2" pitchFamily="18" charset="2"/>
              <a:buAutoNum type="arabicPeriod"/>
            </a:pPr>
            <a:r>
              <a:rPr lang="en-US" b="1" dirty="0" smtClean="0"/>
              <a:t>Patient treatment plans (Dr., Health Plan, CMS)</a:t>
            </a:r>
          </a:p>
          <a:p>
            <a:pPr marL="944563" lvl="1" indent="-495300">
              <a:lnSpc>
                <a:spcPct val="90000"/>
              </a:lnSpc>
              <a:buClr>
                <a:schemeClr val="bg1"/>
              </a:buClr>
              <a:buSzTx/>
              <a:buFont typeface="Wingdings 2" pitchFamily="18" charset="2"/>
              <a:buAutoNum type="arabicPeriod"/>
            </a:pPr>
            <a:r>
              <a:rPr lang="en-US" b="1" i="1" dirty="0" smtClean="0"/>
              <a:t>Healthcare professional to coordinate care</a:t>
            </a:r>
          </a:p>
          <a:p>
            <a:pPr marL="944563" lvl="1" indent="-495300">
              <a:lnSpc>
                <a:spcPct val="90000"/>
              </a:lnSpc>
              <a:buClr>
                <a:schemeClr val="bg1"/>
              </a:buClr>
              <a:buSzTx/>
              <a:buFont typeface="Wingdings 2" pitchFamily="18" charset="2"/>
              <a:buAutoNum type="arabicPeriod"/>
            </a:pPr>
            <a:r>
              <a:rPr lang="en-US" b="1" dirty="0" smtClean="0"/>
              <a:t>Metrics to measure outcomes</a:t>
            </a:r>
          </a:p>
          <a:p>
            <a:pPr marL="608013" indent="-571500">
              <a:lnSpc>
                <a:spcPct val="90000"/>
              </a:lnSpc>
              <a:buClr>
                <a:schemeClr val="bg1"/>
              </a:buClr>
              <a:buSzTx/>
            </a:pPr>
            <a:r>
              <a:rPr lang="en-US" b="1" dirty="0" smtClean="0"/>
              <a:t>Patient Wellness: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Patient Education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Patient Adherence 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Patient Compliance</a:t>
            </a:r>
          </a:p>
          <a:p>
            <a:pPr marL="608013" indent="-571500">
              <a:lnSpc>
                <a:spcPct val="90000"/>
              </a:lnSpc>
              <a:buClr>
                <a:schemeClr val="bg1"/>
              </a:buClr>
              <a:buSzTx/>
            </a:pPr>
            <a:r>
              <a:rPr lang="en-US" b="1" dirty="0" smtClean="0"/>
              <a:t>Patient Care Coordinator: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Monitoring on regular basis (i.e. monthly visits in-store)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Payment per patient/disease state/mo.</a:t>
            </a:r>
          </a:p>
          <a:p>
            <a:pPr marL="963613" lvl="1" indent="-514350">
              <a:lnSpc>
                <a:spcPct val="90000"/>
              </a:lnSpc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b="1" dirty="0" smtClean="0"/>
              <a:t>Annual risk-sharing monetary rewards</a:t>
            </a:r>
          </a:p>
        </p:txBody>
      </p:sp>
    </p:spTree>
    <p:extLst>
      <p:ext uri="{BB962C8B-B14F-4D97-AF65-F5344CB8AC3E}">
        <p14:creationId xmlns:p14="http://schemas.microsoft.com/office/powerpoint/2010/main" val="251336635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Rx Transition: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43851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6172200" y="63246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221224413"/>
      </p:ext>
    </p:extLst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Traditional Rx: Reactive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818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Pharmacist behind counter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Pill-counter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Scripts as profit center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OTC’s + impulse sales =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high </a:t>
            </a:r>
            <a:r>
              <a:rPr lang="en-US" smtClean="0"/>
              <a:t>sales/customer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sym typeface="Wingdings"/>
              </a:rPr>
              <a:t>  </a:t>
            </a:r>
            <a:r>
              <a:rPr lang="en-US" i="1" dirty="0" smtClean="0"/>
              <a:t>Life was good!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78851" name="AutoShape 2" descr="http://webmail.emailsrvr.com/versions/webmail/8.9.5-RC/p/message/download.php?uid=9866&amp;mailbox=INBOX&amp;pid=2&amp;wsid=fWq2XamV2YW5zQHJldGFpbGhvbWVjYXJlLmNvbSxMODVyMTNDY2ZLcz01yZ4kx"/>
          <p:cNvSpPr>
            <a:spLocks noChangeAspect="1" noChangeArrowheads="1"/>
          </p:cNvSpPr>
          <p:nvPr/>
        </p:nvSpPr>
        <p:spPr bwMode="auto">
          <a:xfrm>
            <a:off x="0" y="-192405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8852" name="AutoShape 4" descr="http://webmail.emailsrvr.com/versions/webmail/8.9.5-RC/p/message/download.php?uid=9866&amp;mailbox=INBOX&amp;pid=2&amp;wsid=fWq2XamV2YW5zQHJldGFpbGhvbWVjYXJlLmNvbSxMODVyMTNDY2ZLcz01yZ4kx"/>
          <p:cNvSpPr>
            <a:spLocks noChangeAspect="1" noChangeArrowheads="1"/>
          </p:cNvSpPr>
          <p:nvPr/>
        </p:nvSpPr>
        <p:spPr bwMode="auto">
          <a:xfrm>
            <a:off x="0" y="-192405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8853" name="AutoShape 6" descr="http://webmail.emailsrvr.com/versions/webmail/8.9.5-RC/p/message/download.php?uid=9866&amp;mailbox=INBOX&amp;pid=2&amp;wsid=fWq2XamV2YW5zQHJldGFpbGhvbWVjYXJlLmNvbSxMODVyMTNDY2ZLcz01yZ4kx"/>
          <p:cNvSpPr>
            <a:spLocks noChangeAspect="1" noChangeArrowheads="1"/>
          </p:cNvSpPr>
          <p:nvPr/>
        </p:nvSpPr>
        <p:spPr bwMode="auto">
          <a:xfrm>
            <a:off x="0" y="-192405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8854" name="AutoShape 8" descr="http://webmail.emailsrvr.com/versions/webmail/8.9.5-RC/p/message/download.php?uid=9866&amp;mailbox=INBOX&amp;pid=2&amp;wsid=fWq2XamV2YW5zQHJldGFpbGhvbWVjYXJlLmNvbSxMODVyMTNDY2ZLcz01yZ4kx"/>
          <p:cNvSpPr>
            <a:spLocks noChangeAspect="1" noChangeArrowheads="1"/>
          </p:cNvSpPr>
          <p:nvPr/>
        </p:nvSpPr>
        <p:spPr bwMode="auto">
          <a:xfrm>
            <a:off x="0" y="-192405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8855" name="AutoShape 10" descr="http://webmail.emailsrvr.com/versions/webmail/8.9.5-RC/p/message/download.php?uid=9866&amp;mailbox=INBOX&amp;pid=2&amp;wsid=fWq2XamV2YW5zQHJldGFpbGhvbWVjYXJlLmNvbSxMODVyMTNDY2ZLcz01yZ4kx"/>
          <p:cNvSpPr>
            <a:spLocks noChangeAspect="1" noChangeArrowheads="1"/>
          </p:cNvSpPr>
          <p:nvPr/>
        </p:nvSpPr>
        <p:spPr bwMode="auto">
          <a:xfrm>
            <a:off x="0" y="-192405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pic>
        <p:nvPicPr>
          <p:cNvPr id="78856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478338"/>
            <a:ext cx="44958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990745"/>
      </p:ext>
    </p:extLst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Current Rx: </a:t>
            </a:r>
            <a:br>
              <a:rPr lang="en-US" smtClean="0"/>
            </a:br>
            <a:r>
              <a:rPr lang="en-US" smtClean="0"/>
              <a:t>Community Healthcare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791200" cy="5029200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Vitamins &amp; Supplements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Compounding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Home Healthcare (HME)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Flu Shots &amp; Immunizations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Weight Management Programs &amp; Products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Smoking Cessation Programs &amp; Products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sym typeface="Wingdings"/>
              </a:rPr>
              <a:t>  </a:t>
            </a:r>
            <a:r>
              <a:rPr lang="en-US" i="1" dirty="0" smtClean="0"/>
              <a:t>Dabbling w/o focus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79875" name="Picture 2" descr="F:\IMG_0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533336"/>
      </p:ext>
    </p:extLst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Future Rx: </a:t>
            </a:r>
            <a:br>
              <a:rPr lang="en-US" smtClean="0"/>
            </a:br>
            <a:r>
              <a:rPr lang="en-US" smtClean="0"/>
              <a:t>Preventative &amp; Proactive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5105400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Patient </a:t>
            </a:r>
            <a:r>
              <a:rPr lang="en-US" u="sng" dirty="0" smtClean="0"/>
              <a:t>Education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Medication Therapy Management (MTM)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(= </a:t>
            </a:r>
            <a:r>
              <a:rPr lang="en-US" u="sng" dirty="0" smtClean="0"/>
              <a:t>Adherence</a:t>
            </a:r>
            <a:r>
              <a:rPr lang="en-US" dirty="0" smtClean="0"/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Disease State Management                               (= </a:t>
            </a:r>
            <a:r>
              <a:rPr lang="en-US" u="sng" dirty="0" smtClean="0"/>
              <a:t>Compliance</a:t>
            </a:r>
            <a:r>
              <a:rPr lang="en-US" dirty="0" smtClean="0"/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Partner with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Accountable Care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Organizations (ACO’s)                                    (= </a:t>
            </a:r>
            <a:r>
              <a:rPr lang="en-US" u="sng" dirty="0" smtClean="0"/>
              <a:t>Patient Care</a:t>
            </a:r>
            <a:r>
              <a:rPr lang="en-US" dirty="0" smtClean="0"/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>
                <a:sym typeface="Wingdings"/>
              </a:rPr>
              <a:t>  </a:t>
            </a:r>
            <a:r>
              <a:rPr lang="en-US" i="1" dirty="0" smtClean="0"/>
              <a:t>Patient Care Coordinator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4" name="Picture 3" descr="MTM_303_Consultation_Are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998913"/>
            <a:ext cx="3810000" cy="28590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5843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Competitive Bidding Options - 1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(Assuming you did not win the bid!)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9462" indent="-742950">
              <a:buFont typeface="+mj-lt"/>
              <a:buAutoNum type="arabicPeriod"/>
            </a:pPr>
            <a:r>
              <a:rPr lang="en-US" dirty="0" smtClean="0"/>
              <a:t>Grandfathered Supplier</a:t>
            </a:r>
          </a:p>
          <a:p>
            <a:pPr marL="1082675" lvl="1" indent="-742950">
              <a:buFont typeface="+mj-lt"/>
              <a:buAutoNum type="alphaLcPeriod"/>
            </a:pPr>
            <a:r>
              <a:rPr lang="en-US" dirty="0" smtClean="0"/>
              <a:t>If provided HHC products &amp; supplies prior to implementation of CB program</a:t>
            </a:r>
          </a:p>
          <a:p>
            <a:pPr marL="779462" indent="-742950">
              <a:buFont typeface="+mj-lt"/>
              <a:buAutoNum type="arabicPeriod"/>
            </a:pPr>
            <a:r>
              <a:rPr lang="en-US" dirty="0" smtClean="0"/>
              <a:t>Subcontracting</a:t>
            </a:r>
          </a:p>
          <a:p>
            <a:pPr marL="1082675" lvl="1" indent="-742950">
              <a:buFont typeface="+mj-lt"/>
              <a:buAutoNum type="alphaLcPeriod"/>
            </a:pPr>
            <a:r>
              <a:rPr lang="en-US" dirty="0" smtClean="0"/>
              <a:t>Directly with CB contractor</a:t>
            </a:r>
          </a:p>
          <a:p>
            <a:pPr marL="1082675" lvl="1" indent="-742950">
              <a:buFont typeface="+mj-lt"/>
              <a:buAutoNum type="alphaLcPeriod"/>
            </a:pPr>
            <a:r>
              <a:rPr lang="en-US" dirty="0" smtClean="0"/>
              <a:t>For delivery, patient education, set-up, repair and maintenance, and obtaining documentation.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94013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 Adherence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914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Over 40% of patients do not take their medication as prescribed.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Of the 45% of N. Americans who have a chronic disease, 1/3 never fill their prescriptions.</a:t>
            </a:r>
          </a:p>
          <a:p>
            <a:pPr>
              <a:lnSpc>
                <a:spcPct val="80000"/>
              </a:lnSpc>
            </a:pPr>
            <a:r>
              <a:rPr lang="en-US" sz="2600" i="1" dirty="0" smtClean="0"/>
              <a:t>Adherence alone would keep the majority of patients with chronic illnesses healthier and out of the ER and hospital.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Outcomes payments for quarterly med reviews.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600" dirty="0"/>
              <a:t>Beyond pill boxes: “Smart” automatic medication management systems remind, dispense, alert, and post information on compliance and inventory.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174979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8988" y="5334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00FF"/>
                </a:solidFill>
              </a:rPr>
              <a:t>Beyond Rx &amp; HME: </a:t>
            </a:r>
            <a:br>
              <a:rPr lang="en-US" sz="5400" b="1" dirty="0" smtClean="0">
                <a:solidFill>
                  <a:srgbClr val="0000FF"/>
                </a:solidFill>
              </a:rPr>
            </a:br>
            <a:r>
              <a:rPr lang="en-US" sz="5400" b="1" i="1" dirty="0" smtClean="0">
                <a:solidFill>
                  <a:srgbClr val="0000FF"/>
                </a:solidFill>
              </a:rPr>
              <a:t>The Patient Care Coordinator as Gatekeeper</a:t>
            </a:r>
            <a:r>
              <a:rPr lang="en-US" sz="5400" dirty="0">
                <a:solidFill>
                  <a:srgbClr val="0000FF"/>
                </a:solidFill>
              </a:rPr>
              <a:t/>
            </a:r>
            <a:br>
              <a:rPr lang="en-US" sz="5400" dirty="0">
                <a:solidFill>
                  <a:srgbClr val="0000FF"/>
                </a:solidFill>
              </a:rPr>
            </a:br>
            <a:r>
              <a:rPr lang="en-US" sz="2000" dirty="0"/>
              <a:t> </a:t>
            </a:r>
            <a:endParaRPr lang="en-US" sz="4400" dirty="0"/>
          </a:p>
        </p:txBody>
      </p:sp>
      <p:grpSp>
        <p:nvGrpSpPr>
          <p:cNvPr id="2" name="SmartArt Placeholder 73729"/>
          <p:cNvGrpSpPr>
            <a:grpSpLocks/>
          </p:cNvGrpSpPr>
          <p:nvPr/>
        </p:nvGrpSpPr>
        <p:grpSpPr bwMode="auto">
          <a:xfrm>
            <a:off x="1955348" y="1941236"/>
            <a:ext cx="5314027" cy="4917084"/>
            <a:chOff x="1209" y="1349"/>
            <a:chExt cx="3344" cy="3263"/>
          </a:xfrm>
        </p:grpSpPr>
        <p:cxnSp>
          <p:nvCxnSpPr>
            <p:cNvPr id="73733" name="_s73733"/>
            <p:cNvCxnSpPr>
              <a:cxnSpLocks noChangeShapeType="1"/>
            </p:cNvCxnSpPr>
            <p:nvPr/>
          </p:nvCxnSpPr>
          <p:spPr bwMode="auto">
            <a:xfrm rot="5400000" flipH="1" flipV="1">
              <a:off x="1036" y="3558"/>
              <a:ext cx="1329" cy="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4" name="_s73734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5400000" flipH="1" flipV="1">
              <a:off x="1968" y="1714"/>
              <a:ext cx="744" cy="126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5" name="_s73735"/>
            <p:cNvCxnSpPr>
              <a:cxnSpLocks noChangeShapeType="1"/>
              <a:stCxn id="8" idx="3"/>
              <a:endCxn id="3" idx="2"/>
            </p:cNvCxnSpPr>
            <p:nvPr/>
          </p:nvCxnSpPr>
          <p:spPr bwMode="auto">
            <a:xfrm flipH="1" flipV="1">
              <a:off x="2974" y="1976"/>
              <a:ext cx="447" cy="363"/>
            </a:xfrm>
            <a:prstGeom prst="bentConnector4">
              <a:avLst>
                <a:gd name="adj1" fmla="val 100406"/>
                <a:gd name="adj2" fmla="val -5012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6" name="_s7373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 flipV="1">
              <a:off x="3138" y="1811"/>
              <a:ext cx="795" cy="112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_s73738"/>
            <p:cNvCxnSpPr>
              <a:cxnSpLocks noChangeShapeType="1"/>
            </p:cNvCxnSpPr>
            <p:nvPr/>
          </p:nvCxnSpPr>
          <p:spPr bwMode="auto">
            <a:xfrm rot="16200000" flipV="1">
              <a:off x="3393" y="3884"/>
              <a:ext cx="1433" cy="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3740"/>
            <p:cNvSpPr>
              <a:spLocks noChangeArrowheads="1"/>
            </p:cNvSpPr>
            <p:nvPr/>
          </p:nvSpPr>
          <p:spPr bwMode="auto">
            <a:xfrm>
              <a:off x="2494" y="1349"/>
              <a:ext cx="959" cy="6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7810" tIns="43906" rIns="87810" bIns="4390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End-user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Patient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Customer</a:t>
              </a:r>
            </a:p>
          </p:txBody>
        </p:sp>
        <p:sp>
          <p:nvSpPr>
            <p:cNvPr id="4" name="_s73741"/>
            <p:cNvSpPr>
              <a:spLocks noChangeArrowheads="1"/>
            </p:cNvSpPr>
            <p:nvPr/>
          </p:nvSpPr>
          <p:spPr bwMode="auto">
            <a:xfrm>
              <a:off x="3657" y="2771"/>
              <a:ext cx="882" cy="3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7810" tIns="43906" rIns="87810" bIns="4390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Illness</a:t>
              </a:r>
            </a:p>
          </p:txBody>
        </p:sp>
        <p:sp>
          <p:nvSpPr>
            <p:cNvPr id="6" name="_s73743"/>
            <p:cNvSpPr>
              <a:spLocks noChangeArrowheads="1"/>
            </p:cNvSpPr>
            <p:nvPr/>
          </p:nvSpPr>
          <p:spPr bwMode="auto">
            <a:xfrm>
              <a:off x="3690" y="3727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0526" tIns="45263" rIns="90526" bIns="4526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Rx</a:t>
              </a:r>
            </a:p>
          </p:txBody>
        </p:sp>
        <p:sp>
          <p:nvSpPr>
            <p:cNvPr id="8" name="_s73745"/>
            <p:cNvSpPr>
              <a:spLocks noChangeArrowheads="1"/>
            </p:cNvSpPr>
            <p:nvPr/>
          </p:nvSpPr>
          <p:spPr bwMode="auto">
            <a:xfrm>
              <a:off x="2558" y="2196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Pharmacy</a:t>
              </a:r>
            </a:p>
          </p:txBody>
        </p:sp>
        <p:sp>
          <p:nvSpPr>
            <p:cNvPr id="9" name="_s73746"/>
            <p:cNvSpPr>
              <a:spLocks noChangeArrowheads="1"/>
            </p:cNvSpPr>
            <p:nvPr/>
          </p:nvSpPr>
          <p:spPr bwMode="auto">
            <a:xfrm>
              <a:off x="1226" y="2720"/>
              <a:ext cx="960" cy="2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Rx</a:t>
              </a:r>
            </a:p>
          </p:txBody>
        </p:sp>
        <p:sp>
          <p:nvSpPr>
            <p:cNvPr id="10" name="_s73747"/>
            <p:cNvSpPr>
              <a:spLocks noChangeArrowheads="1"/>
            </p:cNvSpPr>
            <p:nvPr/>
          </p:nvSpPr>
          <p:spPr bwMode="auto">
            <a:xfrm>
              <a:off x="1209" y="3799"/>
              <a:ext cx="960" cy="2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Consultation</a:t>
              </a:r>
            </a:p>
          </p:txBody>
        </p:sp>
        <p:sp>
          <p:nvSpPr>
            <p:cNvPr id="11" name="_s73748"/>
            <p:cNvSpPr>
              <a:spLocks noChangeArrowheads="1"/>
            </p:cNvSpPr>
            <p:nvPr/>
          </p:nvSpPr>
          <p:spPr bwMode="auto">
            <a:xfrm>
              <a:off x="2549" y="3260"/>
              <a:ext cx="880" cy="3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Disease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Management</a:t>
              </a:r>
            </a:p>
          </p:txBody>
        </p:sp>
      </p:grpSp>
      <p:sp>
        <p:nvSpPr>
          <p:cNvPr id="34" name="_s73745"/>
          <p:cNvSpPr>
            <a:spLocks noChangeArrowheads="1"/>
          </p:cNvSpPr>
          <p:nvPr/>
        </p:nvSpPr>
        <p:spPr bwMode="auto">
          <a:xfrm>
            <a:off x="4084993" y="4041495"/>
            <a:ext cx="1371413" cy="54920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altLang="en-US" sz="1700" b="1" dirty="0">
                <a:latin typeface="Arial" pitchFamily="34" charset="0"/>
                <a:cs typeface="Arial" pitchFamily="34" charset="0"/>
              </a:rPr>
              <a:t>Chronic </a:t>
            </a:r>
          </a:p>
          <a:p>
            <a:pPr lvl="0" algn="ctr" eaLnBrk="0" hangingPunct="0"/>
            <a:r>
              <a:rPr lang="en-US" altLang="en-US" sz="1700" b="1" dirty="0">
                <a:latin typeface="Arial" pitchFamily="34" charset="0"/>
                <a:cs typeface="Arial" pitchFamily="34" charset="0"/>
              </a:rPr>
              <a:t>Disease</a:t>
            </a:r>
          </a:p>
        </p:txBody>
      </p:sp>
      <p:sp>
        <p:nvSpPr>
          <p:cNvPr id="53" name="_s73747"/>
          <p:cNvSpPr>
            <a:spLocks noChangeArrowheads="1"/>
          </p:cNvSpPr>
          <p:nvPr/>
        </p:nvSpPr>
        <p:spPr bwMode="auto">
          <a:xfrm>
            <a:off x="1928333" y="6267086"/>
            <a:ext cx="1525558" cy="4385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Refill</a:t>
            </a:r>
          </a:p>
        </p:txBody>
      </p:sp>
      <p:sp>
        <p:nvSpPr>
          <p:cNvPr id="58" name="_s73748"/>
          <p:cNvSpPr>
            <a:spLocks noChangeArrowheads="1"/>
          </p:cNvSpPr>
          <p:nvPr/>
        </p:nvSpPr>
        <p:spPr bwMode="auto">
          <a:xfrm>
            <a:off x="4089552" y="5524170"/>
            <a:ext cx="1398428" cy="526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Home Health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Care</a:t>
            </a:r>
          </a:p>
        </p:txBody>
      </p:sp>
      <p:sp>
        <p:nvSpPr>
          <p:cNvPr id="59" name="_s73748"/>
          <p:cNvSpPr>
            <a:spLocks noChangeArrowheads="1"/>
          </p:cNvSpPr>
          <p:nvPr/>
        </p:nvSpPr>
        <p:spPr bwMode="auto">
          <a:xfrm>
            <a:off x="4128446" y="6172200"/>
            <a:ext cx="1398428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Risk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Arial" pitchFamily="34" charset="0"/>
                <a:cs typeface="Arial" pitchFamily="34" charset="0"/>
              </a:rPr>
              <a:t>Sharing</a:t>
            </a:r>
            <a:endParaRPr kumimoji="0" lang="en-US" altLang="en-US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_s73746"/>
          <p:cNvSpPr>
            <a:spLocks noChangeArrowheads="1"/>
          </p:cNvSpPr>
          <p:nvPr/>
        </p:nvSpPr>
        <p:spPr bwMode="auto">
          <a:xfrm>
            <a:off x="1978390" y="4590703"/>
            <a:ext cx="1525558" cy="3674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Med Check </a:t>
            </a:r>
          </a:p>
        </p:txBody>
      </p:sp>
      <p:sp>
        <p:nvSpPr>
          <p:cNvPr id="81" name="_s73743"/>
          <p:cNvSpPr>
            <a:spLocks noChangeArrowheads="1"/>
          </p:cNvSpPr>
          <p:nvPr/>
        </p:nvSpPr>
        <p:spPr bwMode="auto">
          <a:xfrm>
            <a:off x="5878891" y="4792749"/>
            <a:ext cx="1371413" cy="5456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0526" tIns="45263" rIns="90526" bIns="452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In-store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Arial" pitchFamily="34" charset="0"/>
                <a:cs typeface="Arial" pitchFamily="34" charset="0"/>
              </a:rPr>
              <a:t>Clinic</a:t>
            </a:r>
            <a:endParaRPr kumimoji="0" lang="en-US" altLang="en-US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_s73743"/>
          <p:cNvSpPr>
            <a:spLocks noChangeArrowheads="1"/>
          </p:cNvSpPr>
          <p:nvPr/>
        </p:nvSpPr>
        <p:spPr bwMode="auto">
          <a:xfrm>
            <a:off x="5898681" y="6143443"/>
            <a:ext cx="1371413" cy="5621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0526" tIns="45263" rIns="90526" bIns="4526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Arial" pitchFamily="34" charset="0"/>
                <a:cs typeface="Arial" pitchFamily="34" charset="0"/>
              </a:rPr>
              <a:t>Disease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Management </a:t>
            </a:r>
          </a:p>
        </p:txBody>
      </p:sp>
      <p:sp>
        <p:nvSpPr>
          <p:cNvPr id="25" name="_s73746"/>
          <p:cNvSpPr>
            <a:spLocks noChangeArrowheads="1"/>
          </p:cNvSpPr>
          <p:nvPr/>
        </p:nvSpPr>
        <p:spPr bwMode="auto">
          <a:xfrm>
            <a:off x="1908717" y="5116835"/>
            <a:ext cx="1729267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4054134238"/>
      </p:ext>
    </p:extLst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 smtClean="0">
                <a:solidFill>
                  <a:srgbClr val="0000FF"/>
                </a:solidFill>
              </a:rPr>
              <a:t>Rx + Preventative Care = Positive Outcomes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30998"/>
            <a:ext cx="4953000" cy="5943600"/>
          </a:xfrm>
        </p:spPr>
        <p:txBody>
          <a:bodyPr>
            <a:normAutofit fontScale="47500" lnSpcReduction="20000"/>
          </a:bodyPr>
          <a:lstStyle/>
          <a:p>
            <a:pPr marL="36576" indent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None/>
            </a:pPr>
            <a:r>
              <a:rPr lang="en-US" sz="3400" b="1" u="sng" dirty="0" smtClean="0"/>
              <a:t>Healthcare Screening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High Blood Pressure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Elevated Cholesterol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Weight Analysis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Heart Disease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Diabetes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Asthma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COPD</a:t>
            </a:r>
          </a:p>
          <a:p>
            <a:pPr marL="36576" indent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None/>
            </a:pPr>
            <a:r>
              <a:rPr lang="en-US" sz="3400" b="1" u="sng" dirty="0" smtClean="0"/>
              <a:t>Patient Monitoring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Blood Pressure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Blood Sugar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900" b="1" dirty="0" smtClean="0"/>
              <a:t>Cholesterol</a:t>
            </a:r>
          </a:p>
          <a:p>
            <a:pPr marL="36576" indent="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None/>
            </a:pPr>
            <a:r>
              <a:rPr lang="en-US" sz="3400" b="1" u="sng" dirty="0" smtClean="0"/>
              <a:t>Immunizations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Chicken Pox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Flu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Hepatitis A &amp; B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HPV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Measles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Pneumonia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Polio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Shingles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Tetanus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Travel</a:t>
            </a:r>
          </a:p>
          <a:p>
            <a:pPr marL="1026414" lvl="2" indent="-285750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700" b="1" dirty="0" smtClean="0"/>
              <a:t>Malaria</a:t>
            </a:r>
          </a:p>
          <a:p>
            <a:pPr marL="1026414" lvl="2" indent="-285750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700" b="1" dirty="0" smtClean="0"/>
              <a:t>Meningitis</a:t>
            </a:r>
          </a:p>
          <a:p>
            <a:pPr marL="1026414" lvl="2" indent="-285750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700" b="1" dirty="0" smtClean="0"/>
              <a:t>Typhoid 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900" b="1" dirty="0" smtClean="0"/>
              <a:t>Whooping Cough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7541" y="990600"/>
            <a:ext cx="4191000" cy="6019800"/>
          </a:xfrm>
        </p:spPr>
        <p:txBody>
          <a:bodyPr>
            <a:normAutofit fontScale="625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en-US" b="1" u="sng" dirty="0" smtClean="0"/>
              <a:t>MTM</a:t>
            </a:r>
            <a:endParaRPr lang="en-US" b="1" u="sng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300" b="1" dirty="0" smtClean="0"/>
              <a:t>Quarterly Med Checks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300" b="1" dirty="0" smtClean="0"/>
              <a:t>Patient </a:t>
            </a:r>
            <a:r>
              <a:rPr lang="en-US" sz="2300" b="1" dirty="0"/>
              <a:t>Education</a:t>
            </a:r>
          </a:p>
          <a:p>
            <a:pPr marL="1026414" lvl="2" indent="-285750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300" b="1" dirty="0" smtClean="0"/>
              <a:t>One-on-one</a:t>
            </a:r>
          </a:p>
          <a:p>
            <a:pPr marL="1026414" lvl="2" indent="-285750">
              <a:lnSpc>
                <a:spcPct val="12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2300" b="1" dirty="0" smtClean="0"/>
              <a:t>Classes</a:t>
            </a:r>
            <a:endParaRPr lang="en-US" sz="2300" b="1" dirty="0"/>
          </a:p>
          <a:p>
            <a:pPr marL="36576" indent="0">
              <a:lnSpc>
                <a:spcPct val="120000"/>
              </a:lnSpc>
              <a:buNone/>
            </a:pPr>
            <a:r>
              <a:rPr lang="en-US" b="1" u="sng" dirty="0"/>
              <a:t>Disease Management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Asthma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Cancer 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Congestive Heart Failure 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COPD</a:t>
            </a:r>
            <a:r>
              <a:rPr lang="en-US" sz="2200" b="1" u="sng" dirty="0"/>
              <a:t> 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Diabetes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High-risk Pregnancy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Hypertension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Obesity</a:t>
            </a:r>
          </a:p>
          <a:p>
            <a:pPr marL="928116" lvl="2" indent="-342900">
              <a:lnSpc>
                <a:spcPct val="120000"/>
              </a:lnSpc>
              <a:buClr>
                <a:schemeClr val="bg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200" b="1" dirty="0"/>
              <a:t>Sleep Apnea</a:t>
            </a:r>
          </a:p>
          <a:p>
            <a:pPr marL="36576" indent="0">
              <a:lnSpc>
                <a:spcPct val="120000"/>
              </a:lnSpc>
              <a:buNone/>
            </a:pPr>
            <a:r>
              <a:rPr lang="en-US" b="1" u="sng" dirty="0" smtClean="0"/>
              <a:t>Lifestyle </a:t>
            </a:r>
            <a:r>
              <a:rPr lang="en-US" b="1" u="sng" dirty="0"/>
              <a:t>Management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300" b="1" dirty="0"/>
              <a:t>Smoking Cessation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300" b="1" dirty="0"/>
              <a:t>Weight </a:t>
            </a:r>
            <a:r>
              <a:rPr lang="en-US" sz="2300" b="1" dirty="0" smtClean="0"/>
              <a:t>Management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300" b="1" dirty="0" smtClean="0"/>
              <a:t>Exercise Program</a:t>
            </a:r>
            <a:endParaRPr lang="en-US" sz="2300" b="1" dirty="0"/>
          </a:p>
          <a:p>
            <a:pPr marL="36576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b="1" u="sng" dirty="0"/>
              <a:t>HHC Showroom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b="1" dirty="0"/>
              <a:t>Medical Supplies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b="1" dirty="0"/>
              <a:t>Home Medical Products &amp; </a:t>
            </a:r>
            <a:r>
              <a:rPr lang="en-US" b="1" dirty="0" smtClean="0"/>
              <a:t>Equipment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b="1" dirty="0" smtClean="0"/>
              <a:t>Home Accessibility </a:t>
            </a:r>
            <a:endParaRPr lang="en-US" b="1" dirty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320937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 Lifestyle Changes = </a:t>
            </a:r>
            <a:br>
              <a:rPr lang="en-US" dirty="0" smtClean="0"/>
            </a:br>
            <a:r>
              <a:rPr lang="en-US" sz="4400" dirty="0" smtClean="0"/>
              <a:t>80% Reduction in Risk of Developing Type 2 Diabetes*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572000"/>
          </a:xfrm>
        </p:spPr>
        <p:txBody>
          <a:bodyPr>
            <a:normAutofit lnSpcReduction="10000"/>
          </a:bodyPr>
          <a:lstStyle/>
          <a:p>
            <a:pPr marL="779463" indent="-742950" eaLnBrk="1" hangingPunct="1">
              <a:buClr>
                <a:srgbClr val="0033CC"/>
              </a:buClr>
              <a:buFont typeface="Calibri" pitchFamily="34" charset="0"/>
              <a:buAutoNum type="arabicPeriod"/>
            </a:pPr>
            <a:r>
              <a:rPr lang="en-US" dirty="0" smtClean="0"/>
              <a:t>Maintain healthy </a:t>
            </a:r>
            <a:r>
              <a:rPr lang="en-US" sz="4000" i="1" u="sng" dirty="0" smtClean="0"/>
              <a:t>diet</a:t>
            </a:r>
          </a:p>
          <a:p>
            <a:pPr marL="779463" indent="-742950" eaLnBrk="1" hangingPunct="1">
              <a:buClr>
                <a:srgbClr val="0033CC"/>
              </a:buClr>
              <a:buFont typeface="Calibri" pitchFamily="34" charset="0"/>
              <a:buAutoNum type="arabicPeriod"/>
            </a:pPr>
            <a:r>
              <a:rPr lang="en-US" sz="4000" i="1" u="sng" dirty="0" smtClean="0"/>
              <a:t>Exercise</a:t>
            </a:r>
            <a:r>
              <a:rPr lang="en-US" dirty="0" smtClean="0"/>
              <a:t> regularly</a:t>
            </a:r>
          </a:p>
          <a:p>
            <a:pPr marL="779463" indent="-742950" eaLnBrk="1" hangingPunct="1">
              <a:buClr>
                <a:srgbClr val="0033CC"/>
              </a:buClr>
              <a:buFont typeface="Calibri" pitchFamily="34" charset="0"/>
              <a:buAutoNum type="arabicPeriod"/>
            </a:pPr>
            <a:r>
              <a:rPr lang="en-US" dirty="0" smtClean="0"/>
              <a:t>No </a:t>
            </a:r>
            <a:r>
              <a:rPr lang="en-US" sz="4000" i="1" u="sng" dirty="0" smtClean="0"/>
              <a:t>smoking</a:t>
            </a:r>
            <a:r>
              <a:rPr lang="en-US" dirty="0" smtClean="0"/>
              <a:t> for at least 10 years</a:t>
            </a:r>
          </a:p>
          <a:p>
            <a:pPr marL="779463" indent="-742950" eaLnBrk="1" hangingPunct="1">
              <a:buClr>
                <a:srgbClr val="0033CC"/>
              </a:buClr>
              <a:buFont typeface="Calibri" pitchFamily="34" charset="0"/>
              <a:buAutoNum type="arabicPeriod"/>
            </a:pPr>
            <a:r>
              <a:rPr lang="en-US" dirty="0" smtClean="0"/>
              <a:t>Moderate </a:t>
            </a:r>
            <a:r>
              <a:rPr lang="en-US" sz="4000" i="1" u="sng" dirty="0" smtClean="0"/>
              <a:t>alcohol</a:t>
            </a:r>
            <a:r>
              <a:rPr lang="en-US" dirty="0" smtClean="0"/>
              <a:t> consumption</a:t>
            </a:r>
          </a:p>
          <a:p>
            <a:pPr marL="779463" indent="-742950" eaLnBrk="1" hangingPunct="1">
              <a:buClr>
                <a:srgbClr val="0033CC"/>
              </a:buClr>
              <a:buFont typeface="Calibri" pitchFamily="34" charset="0"/>
              <a:buAutoNum type="arabicPeriod"/>
            </a:pPr>
            <a:r>
              <a:rPr lang="en-US" dirty="0" smtClean="0"/>
              <a:t>Maintain normal body </a:t>
            </a:r>
            <a:r>
              <a:rPr lang="en-US" sz="4000" i="1" u="sng" dirty="0" smtClean="0"/>
              <a:t>weight</a:t>
            </a:r>
            <a:r>
              <a:rPr lang="en-US" i="1" dirty="0" smtClean="0"/>
              <a:t> </a:t>
            </a:r>
            <a:r>
              <a:rPr lang="en-US" dirty="0" smtClean="0"/>
              <a:t>  (i.e. BMI 18.5-24.9)</a:t>
            </a:r>
          </a:p>
          <a:p>
            <a:pPr marL="779463" indent="-742950" algn="r" eaLnBrk="1" hangingPunct="1">
              <a:buFont typeface="Wingdings 2" pitchFamily="18" charset="2"/>
              <a:buNone/>
            </a:pPr>
            <a:r>
              <a:rPr lang="en-US" sz="3000" dirty="0" smtClean="0"/>
              <a:t>*NIH-AARP study 2012</a:t>
            </a:r>
          </a:p>
        </p:txBody>
      </p:sp>
    </p:spTree>
    <p:extLst>
      <p:ext uri="{BB962C8B-B14F-4D97-AF65-F5344CB8AC3E}">
        <p14:creationId xmlns:p14="http://schemas.microsoft.com/office/powerpoint/2010/main" val="278358415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0393"/>
            <a:ext cx="6096000" cy="68276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0489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Two HHC Options for Patient Education Reimbursement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958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/>
              <a:t>Medicare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Accountable Care Organizations (</a:t>
            </a:r>
            <a:r>
              <a:rPr lang="en-US" b="1" i="1" dirty="0" smtClean="0"/>
              <a:t>ACO’s</a:t>
            </a:r>
            <a:r>
              <a:rPr lang="en-US" b="1" dirty="0" smtClean="0"/>
              <a:t>)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= Health Systems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Independents can contract with even if only 1 location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Become </a:t>
            </a:r>
            <a:r>
              <a:rPr lang="en-US" b="1" i="1" dirty="0" smtClean="0"/>
              <a:t>Patient Care Coordinators</a:t>
            </a:r>
            <a:r>
              <a:rPr lang="en-US" b="1" dirty="0" smtClean="0"/>
              <a:t> for </a:t>
            </a:r>
            <a:r>
              <a:rPr lang="en-US" b="1" i="1" dirty="0" smtClean="0"/>
              <a:t>Hospital at Home</a:t>
            </a:r>
            <a:r>
              <a:rPr lang="en-US" b="1" dirty="0" smtClean="0"/>
              <a:t> programs</a:t>
            </a:r>
            <a:endParaRPr lang="en-US" b="1" i="1" dirty="0" smtClean="0"/>
          </a:p>
          <a:p>
            <a:pPr>
              <a:buClr>
                <a:schemeClr val="bg1"/>
              </a:buClr>
            </a:pPr>
            <a:r>
              <a:rPr lang="en-US" b="1" dirty="0" smtClean="0"/>
              <a:t>Paid for Education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Share in Risk </a:t>
            </a:r>
            <a:r>
              <a:rPr lang="en-US" sz="2400" b="1" dirty="0" smtClean="0"/>
              <a:t>(70%-80%)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/>
              <a:t>3</a:t>
            </a:r>
            <a:r>
              <a:rPr lang="en-US" sz="3200" b="1" u="sng" baseline="30000" dirty="0" smtClean="0"/>
              <a:t>rd</a:t>
            </a:r>
            <a:r>
              <a:rPr lang="en-US" sz="3200" b="1" u="sng" dirty="0" smtClean="0"/>
              <a:t> Party Payers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Different by Region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Need Multiple Locations  (= Coverage)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Chain or join/create a Network of Independents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Join </a:t>
            </a:r>
            <a:r>
              <a:rPr lang="en-US" b="1" i="1" dirty="0" smtClean="0"/>
              <a:t>Medical Home team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Paid for Education</a:t>
            </a:r>
          </a:p>
          <a:p>
            <a:pPr>
              <a:buClr>
                <a:schemeClr val="bg1"/>
              </a:buClr>
            </a:pPr>
            <a:r>
              <a:rPr lang="en-US" b="1" dirty="0" smtClean="0"/>
              <a:t>Share in Risk </a:t>
            </a:r>
            <a:r>
              <a:rPr lang="en-US" sz="2400" b="1" dirty="0" smtClean="0"/>
              <a:t>(20%-30%)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260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ACO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257800"/>
          </a:xfrm>
        </p:spPr>
        <p:txBody>
          <a:bodyPr>
            <a:noAutofit/>
          </a:bodyPr>
          <a:lstStyle/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Reduce healthcare costs by improving care</a:t>
            </a:r>
          </a:p>
          <a:p>
            <a:pPr marL="1082739" lvl="1" indent="-742950">
              <a:buFont typeface="+mj-lt"/>
              <a:buAutoNum type="alphaLcPeriod"/>
            </a:pPr>
            <a:r>
              <a:rPr lang="en-US" sz="2000" dirty="0"/>
              <a:t>Compared to current Medicare costs per patient/disease </a:t>
            </a:r>
            <a:r>
              <a:rPr lang="en-US" sz="2000" dirty="0" smtClean="0"/>
              <a:t>state/year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Improve beneficiaries health and outcomes</a:t>
            </a:r>
          </a:p>
          <a:p>
            <a:pPr marL="1082739" lvl="1" indent="-742950">
              <a:buFont typeface="+mj-lt"/>
              <a:buAutoNum type="alphaLcPeriod"/>
            </a:pPr>
            <a:r>
              <a:rPr lang="en-US" sz="2000" dirty="0" smtClean="0"/>
              <a:t>Patient Education &amp; Compliance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Coordinate patient care to eliminate duplication of services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Focus on preventative care</a:t>
            </a:r>
          </a:p>
          <a:p>
            <a:pPr marL="1082739" lvl="1" indent="-742950">
              <a:buFont typeface="+mj-lt"/>
              <a:buAutoNum type="arabicPeriod"/>
            </a:pPr>
            <a:r>
              <a:rPr lang="en-US" sz="2000" dirty="0" smtClean="0"/>
              <a:t>Disease &amp; Lifestyle Management Programs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Avoid high-cost services such as ER, unnecessary specialists, or hospital stays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800" dirty="0" smtClean="0"/>
              <a:t>Avoid restricting care via quality metrics as safeguards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46973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dirty="0" smtClean="0"/>
              <a:t>Medicare: Hospital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Care Team</a:t>
            </a:r>
            <a:r>
              <a:rPr lang="en-US" sz="2800" dirty="0" smtClean="0"/>
              <a:t>: Physician, HC Nurse, Rx, &amp; HME</a:t>
            </a:r>
          </a:p>
          <a:p>
            <a:r>
              <a:rPr lang="en-US" sz="2800" dirty="0" smtClean="0"/>
              <a:t>Monitor vital signs</a:t>
            </a:r>
          </a:p>
          <a:p>
            <a:r>
              <a:rPr lang="en-US" sz="2800" dirty="0" smtClean="0"/>
              <a:t>Monitor medications</a:t>
            </a:r>
          </a:p>
          <a:p>
            <a:r>
              <a:rPr lang="en-US" sz="2800" dirty="0" smtClean="0"/>
              <a:t>Manage pain</a:t>
            </a:r>
          </a:p>
          <a:p>
            <a:r>
              <a:rPr lang="en-US" sz="2800" dirty="0" smtClean="0"/>
              <a:t>Dress wounds to avoid bed sores and infections</a:t>
            </a:r>
          </a:p>
          <a:p>
            <a:r>
              <a:rPr lang="en-US" sz="2800" i="1" dirty="0" smtClean="0"/>
              <a:t>Conduct diagnostic tests to track recovery &amp; monitor symptoms</a:t>
            </a:r>
          </a:p>
          <a:p>
            <a:r>
              <a:rPr lang="en-US" sz="2800" i="1" dirty="0" smtClean="0"/>
              <a:t>Improve lifestyle via management programs</a:t>
            </a:r>
          </a:p>
          <a:p>
            <a:r>
              <a:rPr lang="en-US" sz="2800" i="1" dirty="0" smtClean="0"/>
              <a:t>Assess home for safety and any HME needed</a:t>
            </a:r>
          </a:p>
          <a:p>
            <a:r>
              <a:rPr lang="en-US" sz="2800" dirty="0" smtClean="0"/>
              <a:t>Care for the caregiver to avoid burn-out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62224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Insurance:</a:t>
            </a:r>
            <a:br>
              <a:rPr lang="en-US" dirty="0" smtClean="0"/>
            </a:br>
            <a:r>
              <a:rPr lang="en-US" dirty="0" smtClean="0"/>
              <a:t>The Medical Home Model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534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u="sng" dirty="0" smtClean="0"/>
              <a:t>Care Team</a:t>
            </a:r>
            <a:r>
              <a:rPr lang="en-US" sz="2800" dirty="0" smtClean="0"/>
              <a:t>: Physician, HC Nurse, Rx, &amp; HME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/>
              <a:t>LivingWell@Home (The Good Samaritan Society):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Telehealth (</a:t>
            </a:r>
            <a:r>
              <a:rPr lang="en-US" sz="2000" dirty="0" smtClean="0"/>
              <a:t>Blood Glucose, Blood Pressure, Pulse Oximeter, Weight, ECG recorder)</a:t>
            </a:r>
            <a:endParaRPr lang="en-US" sz="2200" dirty="0" smtClean="0"/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In-home Sensors </a:t>
            </a:r>
            <a:r>
              <a:rPr lang="en-US" sz="2000" dirty="0" smtClean="0"/>
              <a:t>(Motion, Temperature, Water Usage, Smoke)</a:t>
            </a:r>
            <a:endParaRPr lang="en-US" sz="2200" dirty="0" smtClean="0"/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Personal Emergency Response Systems (PERS)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Cost: $6,000/person/year (= 1 mo./LTC)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Goals: </a:t>
            </a:r>
            <a:r>
              <a:rPr lang="en-US" sz="2800" i="1" dirty="0" smtClean="0"/>
              <a:t>To reduce high risk for re-hospitalization with patients discharged back home after hospital stay.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Outcomes: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400" dirty="0" smtClean="0"/>
              <a:t>Reduce healthcare costs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Reduce utilization of healthcare services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Facilitate better outcomes for quality of life and personal satisfaction</a:t>
            </a:r>
          </a:p>
          <a:p>
            <a:pPr lvl="1">
              <a:lnSpc>
                <a:spcPct val="80000"/>
              </a:lnSpc>
              <a:buClr>
                <a:schemeClr val="bg1"/>
              </a:buClr>
            </a:pPr>
            <a:r>
              <a:rPr lang="en-US" sz="2200" dirty="0" smtClean="0"/>
              <a:t>Support aging in home by delaying transfers to LTC’s</a:t>
            </a:r>
          </a:p>
        </p:txBody>
      </p:sp>
    </p:spTree>
    <p:extLst>
      <p:ext uri="{BB962C8B-B14F-4D97-AF65-F5344CB8AC3E}">
        <p14:creationId xmlns:p14="http://schemas.microsoft.com/office/powerpoint/2010/main" val="208761012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44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700" dirty="0" smtClean="0"/>
              <a:t>Establishing the HHC Value for Outcomes</a:t>
            </a:r>
            <a:r>
              <a:rPr lang="en-US" sz="4700" b="0" dirty="0" smtClean="0"/>
              <a:t/>
            </a:r>
            <a:br>
              <a:rPr lang="en-US" sz="4700" b="0" dirty="0" smtClean="0"/>
            </a:br>
            <a:r>
              <a:rPr lang="en-US" sz="4700" b="0" u="none" dirty="0" smtClean="0"/>
              <a:t> </a:t>
            </a:r>
            <a:r>
              <a:rPr lang="en-US" sz="4300" u="none" dirty="0" smtClean="0"/>
              <a:t>	    </a:t>
            </a:r>
            <a:r>
              <a:rPr lang="en-US" sz="4300" dirty="0" smtClean="0"/>
              <a:t>= </a:t>
            </a:r>
            <a:r>
              <a:rPr lang="en-US" sz="4300" i="1" dirty="0" smtClean="0"/>
              <a:t>Patient Care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Collect patient data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Educate patients (via disease management programs w/proven cost-savings)</a:t>
            </a:r>
            <a:endParaRPr lang="en-US" sz="3300" dirty="0" smtClean="0"/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Demonstrate services are cost-effective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Demonstrate services lead to better patient outcomes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Document a reduced number of patient hospital readmissions and ER visits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Charge per patient/disease state/mo. (i.e. $2/min. = $60/30 min. or $120/60 min.)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Share in annual savings per patient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33CC"/>
              </a:buClr>
              <a:buNone/>
              <a:defRPr/>
            </a:pPr>
            <a:r>
              <a:rPr lang="en-US" dirty="0" smtClean="0"/>
              <a:t>	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33CC"/>
              </a:buClr>
              <a:buNone/>
              <a:defRPr/>
            </a:pPr>
            <a:endParaRPr lang="en-US" dirty="0" smtClean="0"/>
          </a:p>
          <a:p>
            <a:pPr marL="550926" indent="-514350" eaLnBrk="1" fontAlgn="auto" hangingPunct="1">
              <a:spcAft>
                <a:spcPts val="0"/>
              </a:spcAft>
              <a:buClr>
                <a:srgbClr val="0033CC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3292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Competitive Bidding Options</a:t>
            </a:r>
            <a:r>
              <a:rPr lang="en-US" sz="4400" dirty="0" smtClean="0">
                <a:solidFill>
                  <a:srgbClr val="0000FF"/>
                </a:solidFill>
              </a:rPr>
              <a:t> - 2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9462" indent="-742950">
              <a:buFont typeface="+mj-lt"/>
              <a:buAutoNum type="arabicPeriod" startAt="3"/>
            </a:pPr>
            <a:r>
              <a:rPr lang="en-US" dirty="0" smtClean="0"/>
              <a:t>Baird’s 5% Rule</a:t>
            </a:r>
          </a:p>
          <a:p>
            <a:pPr marL="1082675" lvl="1" indent="-742950">
              <a:buFont typeface="+mj-lt"/>
              <a:buAutoNum type="alphaLcPeriod"/>
            </a:pPr>
            <a:r>
              <a:rPr lang="en-US" dirty="0" smtClean="0"/>
              <a:t>A </a:t>
            </a:r>
            <a:r>
              <a:rPr lang="en-US" dirty="0"/>
              <a:t>non-contract supplier can have its Provider Transaction Access Number (</a:t>
            </a:r>
            <a:r>
              <a:rPr lang="en-US" dirty="0" smtClean="0"/>
              <a:t>PTAN) </a:t>
            </a:r>
            <a:r>
              <a:rPr lang="en-US" dirty="0"/>
              <a:t>added to a CB contract </a:t>
            </a:r>
            <a:r>
              <a:rPr lang="en-US" dirty="0" smtClean="0"/>
              <a:t>after:</a:t>
            </a:r>
          </a:p>
          <a:p>
            <a:pPr marL="1365250" lvl="2" indent="-742950">
              <a:buFont typeface="+mj-lt"/>
              <a:buAutoNum type="romanUcPeriod"/>
            </a:pPr>
            <a:r>
              <a:rPr lang="en-US" dirty="0" smtClean="0"/>
              <a:t>a </a:t>
            </a:r>
            <a:r>
              <a:rPr lang="en-US" dirty="0"/>
              <a:t>contract supplier purchases 5% or more of the non-contract </a:t>
            </a:r>
            <a:r>
              <a:rPr lang="en-US" dirty="0" smtClean="0"/>
              <a:t>supplier; </a:t>
            </a:r>
          </a:p>
          <a:p>
            <a:pPr marL="1365250" lvl="2" indent="-742950">
              <a:buFont typeface="+mj-lt"/>
              <a:buAutoNum type="romanUcPeriod"/>
            </a:pPr>
            <a:r>
              <a:rPr lang="en-US" dirty="0" smtClean="0"/>
              <a:t>the </a:t>
            </a:r>
            <a:r>
              <a:rPr lang="en-US" dirty="0"/>
              <a:t>non-contract supplier purchases 5% or more of a contract </a:t>
            </a:r>
            <a:r>
              <a:rPr lang="en-US" dirty="0" smtClean="0"/>
              <a:t>supplier; </a:t>
            </a:r>
            <a:r>
              <a:rPr lang="en-US" dirty="0"/>
              <a:t>or </a:t>
            </a:r>
            <a:endParaRPr lang="en-US" dirty="0" smtClean="0"/>
          </a:p>
          <a:p>
            <a:pPr marL="1365250" lvl="2" indent="-742950">
              <a:buFont typeface="+mj-lt"/>
              <a:buAutoNum type="romanUcPeriod"/>
            </a:pPr>
            <a:r>
              <a:rPr lang="en-US" dirty="0" smtClean="0"/>
              <a:t>a </a:t>
            </a:r>
            <a:r>
              <a:rPr lang="en-US" dirty="0"/>
              <a:t>shared parent company or shared individual owner acquires 5% or more of both the contract supplier and the non-contract supplier.</a:t>
            </a:r>
          </a:p>
          <a:p>
            <a:pPr marL="1082675" lvl="1" indent="-7429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66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Patient Coordinator’s Role*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4525963"/>
          </a:xfrm>
        </p:spPr>
        <p:txBody>
          <a:bodyPr>
            <a:normAutofit fontScale="92500"/>
          </a:bodyPr>
          <a:lstStyle/>
          <a:p>
            <a:pPr marL="777875" indent="-742950">
              <a:buFont typeface="Calibri" pitchFamily="34" charset="0"/>
              <a:buAutoNum type="arabicPeriod"/>
            </a:pPr>
            <a:r>
              <a:rPr lang="en-US" dirty="0" smtClean="0"/>
              <a:t>Enhance care by using patient-specific data provided by 3</a:t>
            </a:r>
            <a:r>
              <a:rPr lang="en-US" baseline="30000" dirty="0" smtClean="0"/>
              <a:t>rd</a:t>
            </a:r>
            <a:r>
              <a:rPr lang="en-US" dirty="0" smtClean="0"/>
              <a:t> party health plan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ID patients being discharged who are at risk for readmission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ID patient who are overdue for health screenings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ID patients who have skipped Rx refills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Contact these patients for:</a:t>
            </a:r>
          </a:p>
          <a:p>
            <a:pPr marL="1365250" lvl="2" indent="-742950">
              <a:buFont typeface="Arial" panose="020B0604020202020204" pitchFamily="34" charset="0"/>
              <a:buChar char="•"/>
            </a:pPr>
            <a:r>
              <a:rPr lang="en-US" dirty="0" smtClean="0"/>
              <a:t>Follow-up care or screenings</a:t>
            </a:r>
          </a:p>
          <a:p>
            <a:pPr marL="1365250" lvl="2" indent="-742950">
              <a:buFont typeface="Arial" panose="020B0604020202020204" pitchFamily="34" charset="0"/>
              <a:buChar char="•"/>
            </a:pPr>
            <a:r>
              <a:rPr lang="en-US" dirty="0" smtClean="0"/>
              <a:t>ID any medication issues</a:t>
            </a:r>
          </a:p>
          <a:p>
            <a:pPr marL="1365250" lvl="2" indent="-742950">
              <a:buFont typeface="Arial" panose="020B0604020202020204" pitchFamily="34" charset="0"/>
              <a:buChar char="•"/>
            </a:pPr>
            <a:r>
              <a:rPr lang="en-US" dirty="0" smtClean="0"/>
              <a:t>Help prevent chronic conditions from worsening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95300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*Cigna’s Patient Centered Initiatives</a:t>
            </a:r>
          </a:p>
        </p:txBody>
      </p:sp>
    </p:spTree>
    <p:extLst>
      <p:ext uri="{BB962C8B-B14F-4D97-AF65-F5344CB8AC3E}">
        <p14:creationId xmlns:p14="http://schemas.microsoft.com/office/powerpoint/2010/main" val="2344652139"/>
      </p:ext>
    </p:extLst>
  </p:cSld>
  <p:clrMapOvr>
    <a:masterClrMapping/>
  </p:clrMapOvr>
  <p:transition>
    <p:pull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Patient Coordinator’s Role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777875" indent="-742950">
              <a:buFont typeface="Calibri" pitchFamily="34" charset="0"/>
              <a:buAutoNum type="arabicPeriod" startAt="2"/>
            </a:pPr>
            <a:r>
              <a:rPr lang="en-US" sz="3200" dirty="0" smtClean="0"/>
              <a:t>Provide disease management education (or)</a:t>
            </a:r>
          </a:p>
          <a:p>
            <a:pPr marL="777875" indent="-742950">
              <a:buFont typeface="Calibri" pitchFamily="34" charset="0"/>
              <a:buAutoNum type="arabicPeriod" startAt="2"/>
            </a:pPr>
            <a:r>
              <a:rPr lang="en-US" sz="3200" dirty="0" smtClean="0"/>
              <a:t>Refer patients to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party insurance companies for clinical </a:t>
            </a:r>
            <a:r>
              <a:rPr lang="en-US" sz="3200" i="1" dirty="0" smtClean="0"/>
              <a:t>disease management </a:t>
            </a:r>
            <a:r>
              <a:rPr lang="en-US" sz="3200" dirty="0" smtClean="0"/>
              <a:t>programs…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Diabetes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Heart disease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Asthma</a:t>
            </a:r>
          </a:p>
          <a:p>
            <a:pPr marL="777875" indent="-742950">
              <a:buFont typeface="Wingdings 2" pitchFamily="18" charset="2"/>
              <a:buNone/>
            </a:pPr>
            <a:r>
              <a:rPr lang="en-US" sz="3200" dirty="0" smtClean="0"/>
              <a:t>        …and </a:t>
            </a:r>
            <a:r>
              <a:rPr lang="en-US" sz="3200" i="1" dirty="0" smtClean="0"/>
              <a:t>lifestyle management </a:t>
            </a:r>
            <a:r>
              <a:rPr lang="en-US" sz="3200" dirty="0" smtClean="0"/>
              <a:t>programs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Weight management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Tobacco cessation</a:t>
            </a:r>
          </a:p>
          <a:p>
            <a:pPr marL="1082675" lvl="1" indent="-742950">
              <a:buFont typeface="Calibri" pitchFamily="34" charset="0"/>
              <a:buAutoNum type="alphaLcPeriod"/>
            </a:pPr>
            <a:r>
              <a:rPr lang="en-US" dirty="0" smtClean="0"/>
              <a:t>Stress management</a:t>
            </a:r>
          </a:p>
        </p:txBody>
      </p:sp>
    </p:spTree>
    <p:extLst>
      <p:ext uri="{BB962C8B-B14F-4D97-AF65-F5344CB8AC3E}">
        <p14:creationId xmlns:p14="http://schemas.microsoft.com/office/powerpoint/2010/main" val="470753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5400" b="1" u="sng" dirty="0" smtClean="0">
                <a:solidFill>
                  <a:srgbClr val="0033CC"/>
                </a:solidFill>
              </a:rPr>
              <a:t>New HHC Business Model</a:t>
            </a:r>
          </a:p>
        </p:txBody>
      </p:sp>
      <p:sp>
        <p:nvSpPr>
          <p:cNvPr id="73933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80772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Government Reimbursement Decreases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Entitlements phased out over a period of years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b="1" dirty="0" smtClean="0"/>
              <a:t>Private Pay Increases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Need for HHC continues to grow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Homecare insurance as hot seller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HHC becomes cash commodity in a retail business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b="1" dirty="0" smtClean="0"/>
              <a:t>Contracted &amp; private pay opportunities grow: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Hospice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VA &amp; TRICARE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Prisons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Workers’ Comp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Self-insured Corporations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Patient-Centered Medical Home (ACO’s)</a:t>
            </a:r>
          </a:p>
          <a:p>
            <a:pPr marL="1189038" lvl="2" indent="-457200" eaLnBrk="1" hangingPunct="1">
              <a:lnSpc>
                <a:spcPct val="9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b="1" dirty="0" smtClean="0"/>
              <a:t>Hospital at Home (3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Insurance)</a:t>
            </a:r>
          </a:p>
        </p:txBody>
      </p:sp>
    </p:spTree>
    <p:extLst>
      <p:ext uri="{BB962C8B-B14F-4D97-AF65-F5344CB8AC3E}">
        <p14:creationId xmlns:p14="http://schemas.microsoft.com/office/powerpoint/2010/main" val="27191053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33CC"/>
                </a:solidFill>
              </a:rPr>
              <a:t>Retail HHC Best Practices: Retail Showroom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3200" dirty="0" smtClean="0"/>
              <a:t>Retail Location: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Visible – Easy to find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Accessible – Easy to drive into and park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Convenient – Located near other retail shopping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Co-Located – Close to other chain Rx ‘s</a:t>
            </a:r>
          </a:p>
          <a:p>
            <a:r>
              <a:rPr lang="en-US" sz="3200" dirty="0" smtClean="0"/>
              <a:t>Average Showroom Size: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Stand-alone HHC: 1,500 – 2,500 sq. ft.</a:t>
            </a:r>
          </a:p>
          <a:p>
            <a:pPr marL="963613" lvl="1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/>
              <a:t>HHC/Rx: 800 – 1,000 sq. 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71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0033CC"/>
                </a:solidFill>
              </a:rPr>
              <a:t>Retail HHC Best Practices: Revenue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97910"/>
              </p:ext>
            </p:extLst>
          </p:nvPr>
        </p:nvGraphicFramePr>
        <p:xfrm>
          <a:off x="381000" y="1143000"/>
          <a:ext cx="8610600" cy="2804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14800"/>
                <a:gridCol w="4495800"/>
              </a:tblGrid>
              <a:tr h="3126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Retail HHC w/ Medicare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Retail HHC w/o</a:t>
                      </a:r>
                      <a:r>
                        <a:rPr lang="en-US" sz="2000" baseline="0" dirty="0" smtClean="0">
                          <a:latin typeface="+mj-lt"/>
                        </a:rPr>
                        <a:t> Medicare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586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20% - 40% </a:t>
                      </a:r>
                      <a:r>
                        <a:rPr kumimoji="0" lang="en-US" sz="2000" b="1" kern="1200" dirty="0" err="1" smtClean="0">
                          <a:latin typeface="+mj-lt"/>
                        </a:rPr>
                        <a:t>Medi</a:t>
                      </a:r>
                      <a:r>
                        <a:rPr kumimoji="0" lang="en-US" sz="2000" b="1" kern="1200" dirty="0" smtClean="0">
                          <a:latin typeface="+mj-lt"/>
                        </a:rPr>
                        <a:t>/</a:t>
                      </a:r>
                      <a:r>
                        <a:rPr kumimoji="0" lang="en-US" sz="2000" b="1" kern="1200" dirty="0" err="1" smtClean="0">
                          <a:latin typeface="+mj-lt"/>
                        </a:rPr>
                        <a:t>Medi</a:t>
                      </a:r>
                      <a:endParaRPr kumimoji="0" lang="en-US" sz="2000" b="1" kern="1200" dirty="0" smtClean="0">
                        <a:latin typeface="+mj-lt"/>
                      </a:endParaRPr>
                    </a:p>
                    <a:p>
                      <a:endParaRPr lang="en-US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+mj-lt"/>
                      </a:endParaRPr>
                    </a:p>
                  </a:txBody>
                  <a:tcPr/>
                </a:tc>
              </a:tr>
              <a:tr h="539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10% - 35% Private Insurance</a:t>
                      </a:r>
                    </a:p>
                    <a:p>
                      <a:endParaRPr lang="en-US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 - 50% Private Insurance/Medicaid/ Hospice</a:t>
                      </a:r>
                      <a:endParaRPr lang="en-US" sz="2000" b="1" dirty="0" smtClean="0">
                        <a:latin typeface="+mj-lt"/>
                      </a:endParaRPr>
                    </a:p>
                  </a:txBody>
                  <a:tcPr/>
                </a:tc>
              </a:tr>
              <a:tr h="770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40% - 65% Retail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latin typeface="+mj-lt"/>
                        </a:rPr>
                        <a:t>(cash, credit card &amp; check)</a:t>
                      </a:r>
                    </a:p>
                    <a:p>
                      <a:endParaRPr lang="en-US" sz="20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60% - 90% Retail</a:t>
                      </a:r>
                    </a:p>
                    <a:p>
                      <a:endParaRPr lang="en-US" sz="20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18276"/>
              </p:ext>
            </p:extLst>
          </p:nvPr>
        </p:nvGraphicFramePr>
        <p:xfrm>
          <a:off x="381000" y="3733800"/>
          <a:ext cx="8610600" cy="2804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38600"/>
                <a:gridCol w="4572000"/>
              </a:tblGrid>
              <a:tr h="2974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Retail HHC Rx w/ </a:t>
                      </a:r>
                      <a:r>
                        <a:rPr lang="en-US" sz="2000" baseline="0" dirty="0" smtClean="0">
                          <a:latin typeface="+mj-lt"/>
                        </a:rPr>
                        <a:t>Medicare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HHC Rx w/o</a:t>
                      </a:r>
                      <a:r>
                        <a:rPr lang="en-US" sz="2000" baseline="0" dirty="0" smtClean="0">
                          <a:latin typeface="+mj-lt"/>
                        </a:rPr>
                        <a:t> Medicare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513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10% – 20% </a:t>
                      </a:r>
                      <a:r>
                        <a:rPr kumimoji="0" lang="en-US" sz="2000" b="1" kern="1200" dirty="0" err="1" smtClean="0">
                          <a:latin typeface="+mj-lt"/>
                        </a:rPr>
                        <a:t>Medi</a:t>
                      </a:r>
                      <a:r>
                        <a:rPr kumimoji="0" lang="en-US" sz="2000" b="1" kern="1200" dirty="0" smtClean="0">
                          <a:latin typeface="+mj-lt"/>
                        </a:rPr>
                        <a:t>/</a:t>
                      </a:r>
                      <a:r>
                        <a:rPr kumimoji="0" lang="en-US" sz="2000" b="1" kern="1200" dirty="0" err="1" smtClean="0">
                          <a:latin typeface="+mj-lt"/>
                        </a:rPr>
                        <a:t>Medi</a:t>
                      </a:r>
                      <a:endParaRPr kumimoji="0" lang="en-US" sz="2000" b="1" kern="1200" dirty="0" smtClean="0">
                        <a:latin typeface="+mj-lt"/>
                      </a:endParaRPr>
                    </a:p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513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20% – 40% Private Insurance</a:t>
                      </a:r>
                    </a:p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– 40% Private Insurance/Medicaid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733331">
                <a:tc>
                  <a:txBody>
                    <a:bodyPr/>
                    <a:lstStyle/>
                    <a:p>
                      <a:pPr marL="608139" indent="-609600" eaLnBrk="1" fontAlgn="auto" hangingPunct="1">
                        <a:spcAft>
                          <a:spcPts val="0"/>
                        </a:spcAft>
                        <a:buClr>
                          <a:schemeClr val="bg1"/>
                        </a:buClr>
                        <a:defRPr/>
                      </a:pPr>
                      <a:r>
                        <a:rPr kumimoji="0" lang="en-US" sz="2000" b="1" kern="1200" dirty="0" smtClean="0">
                          <a:latin typeface="+mj-lt"/>
                        </a:rPr>
                        <a:t>50% – 70% Retail</a:t>
                      </a:r>
                    </a:p>
                    <a:p>
                      <a:pPr marL="420624" indent="-384048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endParaRPr lang="en-US" sz="2000" dirty="0" smtClean="0">
                        <a:latin typeface="+mj-lt"/>
                      </a:endParaRPr>
                    </a:p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45% - 90% Retail</a:t>
                      </a:r>
                    </a:p>
                    <a:p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746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Retail HHC Best Practices: </a:t>
            </a:r>
            <a:br>
              <a:rPr lang="en-US" sz="4800" b="1" dirty="0" smtClean="0">
                <a:solidFill>
                  <a:srgbClr val="0033CC"/>
                </a:solidFill>
              </a:rPr>
            </a:br>
            <a:r>
              <a:rPr lang="en-US" sz="4800" b="1" dirty="0" smtClean="0">
                <a:solidFill>
                  <a:srgbClr val="0033CC"/>
                </a:solidFill>
              </a:rPr>
              <a:t>Annual Gross Sales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19600" cy="452596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/>
              <a:t>Retail HHC w/Medicare  </a:t>
            </a:r>
          </a:p>
          <a:p>
            <a:pPr>
              <a:buClr>
                <a:schemeClr val="bg1"/>
              </a:buClr>
            </a:pPr>
            <a:r>
              <a:rPr lang="en-US" sz="2800" b="1" dirty="0" smtClean="0"/>
              <a:t>$1Mil - $1.5Mil average</a:t>
            </a:r>
          </a:p>
          <a:p>
            <a:pPr>
              <a:buClr>
                <a:schemeClr val="bg1"/>
              </a:buClr>
            </a:pPr>
            <a:r>
              <a:rPr lang="en-US" sz="2800" b="1" dirty="0" smtClean="0"/>
              <a:t>Gross Sales/sq. ft./ year: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400 sq. ft. Showroom = $200 - $300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800 sq. ft. Showroom = $400 - $600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1,500 sq. ft. Showroom = $800</a:t>
            </a:r>
            <a:endParaRPr lang="en-US" sz="2800" b="1" dirty="0" smtClean="0"/>
          </a:p>
          <a:p>
            <a:pPr lvl="1">
              <a:buClr>
                <a:schemeClr val="bg1"/>
              </a:buClr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/>
              <a:t>Retail HHC w/o Medicare </a:t>
            </a:r>
          </a:p>
          <a:p>
            <a:pPr>
              <a:buClr>
                <a:schemeClr val="bg1"/>
              </a:buClr>
            </a:pPr>
            <a:r>
              <a:rPr lang="en-US" sz="2800" b="1" dirty="0" smtClean="0"/>
              <a:t>$600,000 - $800,000 average</a:t>
            </a:r>
          </a:p>
          <a:p>
            <a:pPr>
              <a:buClr>
                <a:schemeClr val="bg1"/>
              </a:buClr>
            </a:pPr>
            <a:r>
              <a:rPr lang="en-US" sz="2800" b="1" dirty="0" smtClean="0"/>
              <a:t>Gross Sales/sq. ft./year: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400 sq. ft. Showroom = $100 - $150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800 sq. ft. Showroom = $200 - $400</a:t>
            </a:r>
          </a:p>
          <a:p>
            <a:pPr lvl="1">
              <a:buClr>
                <a:schemeClr val="bg1"/>
              </a:buClr>
            </a:pPr>
            <a:r>
              <a:rPr lang="en-US" sz="2400" b="1" dirty="0" smtClean="0"/>
              <a:t>1,500 sq. ft. Showroom = $400 - $600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19446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Rule of thumb in retail HHC: </a:t>
            </a:r>
            <a:r>
              <a:rPr lang="en-US" sz="2000" b="1" i="1" dirty="0" smtClean="0"/>
              <a:t>The more you display, the more you sell!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918124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(</a:t>
            </a:r>
            <a:r>
              <a:rPr lang="en-US" sz="2000" b="1" dirty="0" smtClean="0"/>
              <a:t>vs. $20,000 </a:t>
            </a:r>
            <a:r>
              <a:rPr lang="en-US" sz="2000" b="1" dirty="0"/>
              <a:t>- </a:t>
            </a:r>
            <a:r>
              <a:rPr lang="en-US" sz="2000" b="1" dirty="0" smtClean="0"/>
              <a:t>$30,000/gross sales/yr. for 12’ planogram!)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120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MG_0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952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52800"/>
            <a:ext cx="3581400" cy="914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Minimum HCC Display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F:\IMG_0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611231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400 sq. ft. Floor</a:t>
            </a:r>
          </a:p>
          <a:p>
            <a:r>
              <a:rPr lang="en-US" sz="2800" b="1" dirty="0" smtClean="0"/>
              <a:t>     Display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Trained </a:t>
            </a:r>
          </a:p>
          <a:p>
            <a:r>
              <a:rPr lang="en-US" sz="2800" b="1" dirty="0" smtClean="0"/>
              <a:t>     Salesperson</a:t>
            </a:r>
          </a:p>
          <a:p>
            <a:endParaRPr lang="en-US" sz="2800" b="1" dirty="0"/>
          </a:p>
        </p:txBody>
      </p:sp>
      <p:pic>
        <p:nvPicPr>
          <p:cNvPr id="9218" name="Picture 2" descr="F:\IMG_0071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50453</TotalTime>
  <Words>1831</Words>
  <Application>Microsoft Office PowerPoint</Application>
  <PresentationFormat>On-screen Show (4:3)</PresentationFormat>
  <Paragraphs>375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Technic</vt:lpstr>
      <vt:lpstr>PowerPoint Presentation</vt:lpstr>
      <vt:lpstr>Opting OUT of Medicare for Retail</vt:lpstr>
      <vt:lpstr>Competitive Bidding Options - 1 (Assuming you did not win the bid!)</vt:lpstr>
      <vt:lpstr>Competitive Bidding Options - 2</vt:lpstr>
      <vt:lpstr>New HHC Business Model</vt:lpstr>
      <vt:lpstr>Retail HHC Best Practices: Retail Showroom</vt:lpstr>
      <vt:lpstr>Retail HHC Best Practices: Revenue</vt:lpstr>
      <vt:lpstr>Retail HHC Best Practices:  Annual Gross Sales</vt:lpstr>
      <vt:lpstr>Minimum HCC Display</vt:lpstr>
      <vt:lpstr>PowerPoint Presentation</vt:lpstr>
      <vt:lpstr>The HHC Rx</vt:lpstr>
      <vt:lpstr>PowerPoint Presentation</vt:lpstr>
      <vt:lpstr>Retail HHC Best Practices:  Profits</vt:lpstr>
      <vt:lpstr>Intake vs. Retail Sales</vt:lpstr>
      <vt:lpstr>Retail HHC Best Practices:  Merchandising #1</vt:lpstr>
      <vt:lpstr>Retail HHC Best Practices:  Merchandising #2</vt:lpstr>
      <vt:lpstr>Rollator ROI</vt:lpstr>
      <vt:lpstr>PowerPoint Presentation</vt:lpstr>
      <vt:lpstr>PowerPoint Presentation</vt:lpstr>
      <vt:lpstr>PowerPoint Presentation</vt:lpstr>
      <vt:lpstr>PowerPoint Presentation</vt:lpstr>
      <vt:lpstr>Does Your Hospital Bed Look Like This?</vt:lpstr>
      <vt:lpstr>PowerPoint Presentation</vt:lpstr>
      <vt:lpstr>PowerPoint Presentation</vt:lpstr>
      <vt:lpstr>Outcome-Based HHC: Take-Aways</vt:lpstr>
      <vt:lpstr>The Rx Transition:</vt:lpstr>
      <vt:lpstr>Traditional Rx: Reactive </vt:lpstr>
      <vt:lpstr>Current Rx:  Community Healthcare Center</vt:lpstr>
      <vt:lpstr>Future Rx:  Preventative &amp; Proactive</vt:lpstr>
      <vt:lpstr>Medication Adherence</vt:lpstr>
      <vt:lpstr>Beyond Rx &amp; HME:  The Patient Care Coordinator as Gatekeeper  </vt:lpstr>
      <vt:lpstr>Rx + Preventative Care = Positive Outcomes</vt:lpstr>
      <vt:lpstr>5 Lifestyle Changes =  80% Reduction in Risk of Developing Type 2 Diabetes*</vt:lpstr>
      <vt:lpstr>PowerPoint Presentation</vt:lpstr>
      <vt:lpstr>Two HHC Options for Patient Education Reimbursement</vt:lpstr>
      <vt:lpstr>ACO Goals</vt:lpstr>
      <vt:lpstr>Medicare: Hospital at Home</vt:lpstr>
      <vt:lpstr>3rd Party Insurance: The Medical Home Model</vt:lpstr>
      <vt:lpstr>Establishing the HHC Value for Outcomes       = Patient Care Coordinator</vt:lpstr>
      <vt:lpstr>Patient Coordinator’s Role*</vt:lpstr>
      <vt:lpstr>Patient Coordinator’s Role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Retail HME</dc:title>
  <dc:creator>Jack Evans</dc:creator>
  <cp:lastModifiedBy>Dan Natale</cp:lastModifiedBy>
  <cp:revision>385</cp:revision>
  <dcterms:created xsi:type="dcterms:W3CDTF">2010-11-30T02:08:19Z</dcterms:created>
  <dcterms:modified xsi:type="dcterms:W3CDTF">2014-03-25T15:42:55Z</dcterms:modified>
</cp:coreProperties>
</file>