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rmisso\Downloads\FeatureVision_SummaryReport_SelectedData_110615_020115_PM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rmisso\Downloads\FeatureVision_SummaryReport_SelectedData_110615_020115_PM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rmisso\Desktop\Ryne's%20Folder\Marketing\Media\ECRM\Home%20&amp;%20Gift%20Show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CANDLE HOLDERS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Mass</c:v>
                </c:pt>
                <c:pt idx="1">
                  <c:v>Department</c:v>
                </c:pt>
                <c:pt idx="2">
                  <c:v>Home Hardware</c:v>
                </c:pt>
                <c:pt idx="3">
                  <c:v>Specialty</c:v>
                </c:pt>
                <c:pt idx="4">
                  <c:v>Drug</c:v>
                </c:pt>
                <c:pt idx="5">
                  <c:v>Grocery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69</c:v>
                </c:pt>
                <c:pt idx="1">
                  <c:v>43</c:v>
                </c:pt>
                <c:pt idx="2">
                  <c:v>14</c:v>
                </c:pt>
                <c:pt idx="3">
                  <c:v>65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CANDLES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Mass</c:v>
                </c:pt>
                <c:pt idx="1">
                  <c:v>Department</c:v>
                </c:pt>
                <c:pt idx="2">
                  <c:v>Home Hardware</c:v>
                </c:pt>
                <c:pt idx="3">
                  <c:v>Specialty</c:v>
                </c:pt>
                <c:pt idx="4">
                  <c:v>Drug</c:v>
                </c:pt>
                <c:pt idx="5">
                  <c:v>Grocery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764</c:v>
                </c:pt>
                <c:pt idx="1">
                  <c:v>936</c:v>
                </c:pt>
                <c:pt idx="2">
                  <c:v>29</c:v>
                </c:pt>
                <c:pt idx="3">
                  <c:v>164</c:v>
                </c:pt>
                <c:pt idx="4">
                  <c:v>149</c:v>
                </c:pt>
                <c:pt idx="5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CHRISTMAS ITEMS</c:v>
                </c:pt>
              </c:strCache>
            </c:strRef>
          </c:tx>
          <c:spPr>
            <a:solidFill>
              <a:schemeClr val="accent3"/>
            </a:solidFill>
            <a:ln w="0"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Mass</c:v>
                </c:pt>
                <c:pt idx="1">
                  <c:v>Department</c:v>
                </c:pt>
                <c:pt idx="2">
                  <c:v>Home Hardware</c:v>
                </c:pt>
                <c:pt idx="3">
                  <c:v>Specialty</c:v>
                </c:pt>
                <c:pt idx="4">
                  <c:v>Drug</c:v>
                </c:pt>
                <c:pt idx="5">
                  <c:v>Grocery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2174</c:v>
                </c:pt>
                <c:pt idx="1">
                  <c:v>1355</c:v>
                </c:pt>
                <c:pt idx="2">
                  <c:v>1152</c:v>
                </c:pt>
                <c:pt idx="3">
                  <c:v>1015</c:v>
                </c:pt>
                <c:pt idx="4">
                  <c:v>913</c:v>
                </c:pt>
                <c:pt idx="5">
                  <c:v>71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GIFT WRAP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Mass</c:v>
                </c:pt>
                <c:pt idx="1">
                  <c:v>Department</c:v>
                </c:pt>
                <c:pt idx="2">
                  <c:v>Home Hardware</c:v>
                </c:pt>
                <c:pt idx="3">
                  <c:v>Specialty</c:v>
                </c:pt>
                <c:pt idx="4">
                  <c:v>Drug</c:v>
                </c:pt>
                <c:pt idx="5">
                  <c:v>Grocery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53</c:v>
                </c:pt>
                <c:pt idx="1">
                  <c:v>20</c:v>
                </c:pt>
                <c:pt idx="4">
                  <c:v>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GIFTWARE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Mass</c:v>
                </c:pt>
                <c:pt idx="1">
                  <c:v>Department</c:v>
                </c:pt>
                <c:pt idx="2">
                  <c:v>Home Hardware</c:v>
                </c:pt>
                <c:pt idx="3">
                  <c:v>Specialty</c:v>
                </c:pt>
                <c:pt idx="4">
                  <c:v>Drug</c:v>
                </c:pt>
                <c:pt idx="5">
                  <c:v>Grocery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26</c:v>
                </c:pt>
                <c:pt idx="1">
                  <c:v>530</c:v>
                </c:pt>
                <c:pt idx="2">
                  <c:v>2</c:v>
                </c:pt>
                <c:pt idx="3">
                  <c:v>58</c:v>
                </c:pt>
                <c:pt idx="4">
                  <c:v>10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LAWN DECOR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Mass</c:v>
                </c:pt>
                <c:pt idx="1">
                  <c:v>Department</c:v>
                </c:pt>
                <c:pt idx="2">
                  <c:v>Home Hardware</c:v>
                </c:pt>
                <c:pt idx="3">
                  <c:v>Specialty</c:v>
                </c:pt>
                <c:pt idx="4">
                  <c:v>Drug</c:v>
                </c:pt>
                <c:pt idx="5">
                  <c:v>Grocery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266</c:v>
                </c:pt>
                <c:pt idx="1">
                  <c:v>37</c:v>
                </c:pt>
                <c:pt idx="2">
                  <c:v>243</c:v>
                </c:pt>
                <c:pt idx="3">
                  <c:v>27</c:v>
                </c:pt>
                <c:pt idx="4">
                  <c:v>76</c:v>
                </c:pt>
                <c:pt idx="5">
                  <c:v>23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NOVELTIES - TOYS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Mass</c:v>
                </c:pt>
                <c:pt idx="1">
                  <c:v>Department</c:v>
                </c:pt>
                <c:pt idx="2">
                  <c:v>Home Hardware</c:v>
                </c:pt>
                <c:pt idx="3">
                  <c:v>Specialty</c:v>
                </c:pt>
                <c:pt idx="4">
                  <c:v>Drug</c:v>
                </c:pt>
                <c:pt idx="5">
                  <c:v>Grocery</c:v>
                </c:pt>
              </c:strCache>
            </c:strRef>
          </c:cat>
          <c:val>
            <c:numRef>
              <c:f>Sheet1!$B$8:$G$8</c:f>
              <c:numCache>
                <c:formatCode>General</c:formatCode>
                <c:ptCount val="6"/>
                <c:pt idx="0">
                  <c:v>300</c:v>
                </c:pt>
                <c:pt idx="1">
                  <c:v>17</c:v>
                </c:pt>
                <c:pt idx="2">
                  <c:v>16</c:v>
                </c:pt>
                <c:pt idx="3">
                  <c:v>30</c:v>
                </c:pt>
                <c:pt idx="4">
                  <c:v>101</c:v>
                </c:pt>
                <c:pt idx="5">
                  <c:v>331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OUTDOOR LIGHTS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Mass</c:v>
                </c:pt>
                <c:pt idx="1">
                  <c:v>Department</c:v>
                </c:pt>
                <c:pt idx="2">
                  <c:v>Home Hardware</c:v>
                </c:pt>
                <c:pt idx="3">
                  <c:v>Specialty</c:v>
                </c:pt>
                <c:pt idx="4">
                  <c:v>Drug</c:v>
                </c:pt>
                <c:pt idx="5">
                  <c:v>Grocery</c:v>
                </c:pt>
              </c:strCache>
            </c:strRef>
          </c:cat>
          <c:val>
            <c:numRef>
              <c:f>Sheet1!$B$9:$G$9</c:f>
              <c:numCache>
                <c:formatCode>General</c:formatCode>
                <c:ptCount val="6"/>
                <c:pt idx="0">
                  <c:v>311</c:v>
                </c:pt>
                <c:pt idx="1">
                  <c:v>30</c:v>
                </c:pt>
                <c:pt idx="2">
                  <c:v>617</c:v>
                </c:pt>
                <c:pt idx="3">
                  <c:v>70</c:v>
                </c:pt>
                <c:pt idx="4">
                  <c:v>23</c:v>
                </c:pt>
                <c:pt idx="5">
                  <c:v>14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TABLETOP DECOR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Mass</c:v>
                </c:pt>
                <c:pt idx="1">
                  <c:v>Department</c:v>
                </c:pt>
                <c:pt idx="2">
                  <c:v>Home Hardware</c:v>
                </c:pt>
                <c:pt idx="3">
                  <c:v>Specialty</c:v>
                </c:pt>
                <c:pt idx="4">
                  <c:v>Drug</c:v>
                </c:pt>
                <c:pt idx="5">
                  <c:v>Grocery</c:v>
                </c:pt>
              </c:strCache>
            </c:strRef>
          </c:cat>
          <c:val>
            <c:numRef>
              <c:f>Sheet1!$B$10:$G$10</c:f>
              <c:numCache>
                <c:formatCode>General</c:formatCode>
                <c:ptCount val="6"/>
                <c:pt idx="0">
                  <c:v>9</c:v>
                </c:pt>
                <c:pt idx="1">
                  <c:v>15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overlap val="100"/>
        <c:axId val="388305168"/>
        <c:axId val="388308696"/>
      </c:barChart>
      <c:catAx>
        <c:axId val="3883051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Retail Channel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4127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308696"/>
        <c:crosses val="autoZero"/>
        <c:auto val="1"/>
        <c:lblAlgn val="ctr"/>
        <c:lblOffset val="100"/>
        <c:noMultiLvlLbl val="0"/>
      </c:catAx>
      <c:valAx>
        <c:axId val="388308696"/>
        <c:scaling>
          <c:orientation val="minMax"/>
          <c:max val="40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Circular Promotions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30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>
                <a:solidFill>
                  <a:sysClr val="windowText" lastClr="000000"/>
                </a:solidFill>
              </a:rPr>
              <a:t>Home</a:t>
            </a:r>
            <a:r>
              <a:rPr lang="en-US" sz="1600" baseline="0">
                <a:solidFill>
                  <a:sysClr val="windowText" lastClr="000000"/>
                </a:solidFill>
              </a:rPr>
              <a:t> &amp; Gift Circular Promotions - 52 Week Trend</a:t>
            </a:r>
            <a:endParaRPr lang="en-US" sz="160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 Selected Data  (2)'!$A$11</c:f>
              <c:strCache>
                <c:ptCount val="1"/>
                <c:pt idx="0">
                  <c:v>All Retailer Groups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 Selected Data  (2)'!$B$10:$BA$10</c:f>
              <c:strCache>
                <c:ptCount val="52"/>
                <c:pt idx="0">
                  <c:v>11/2/14 - 11/8/14</c:v>
                </c:pt>
                <c:pt idx="1">
                  <c:v>11/9/14 - 11/15/14</c:v>
                </c:pt>
                <c:pt idx="2">
                  <c:v>11/16/14 - 11/22/14</c:v>
                </c:pt>
                <c:pt idx="3">
                  <c:v>11/23/14 - 11/29/14</c:v>
                </c:pt>
                <c:pt idx="4">
                  <c:v>11/30/14 - 12/6/14</c:v>
                </c:pt>
                <c:pt idx="5">
                  <c:v>12/7/14 - 12/13/14</c:v>
                </c:pt>
                <c:pt idx="6">
                  <c:v>12/14/14 - 12/20/14</c:v>
                </c:pt>
                <c:pt idx="7">
                  <c:v>12/21/14 - 12/27/14</c:v>
                </c:pt>
                <c:pt idx="8">
                  <c:v>12/28/14 - 1/3/15</c:v>
                </c:pt>
                <c:pt idx="9">
                  <c:v>1/4/15 - 1/10/15</c:v>
                </c:pt>
                <c:pt idx="10">
                  <c:v>1/11/15 - 1/17/15</c:v>
                </c:pt>
                <c:pt idx="11">
                  <c:v>1/18/15 - 1/24/15</c:v>
                </c:pt>
                <c:pt idx="12">
                  <c:v>1/25/15 - 1/31/15</c:v>
                </c:pt>
                <c:pt idx="13">
                  <c:v>2/1/15 - 2/7/15</c:v>
                </c:pt>
                <c:pt idx="14">
                  <c:v>2/8/15 - 2/14/15</c:v>
                </c:pt>
                <c:pt idx="15">
                  <c:v>2/15/15 - 2/21/15</c:v>
                </c:pt>
                <c:pt idx="16">
                  <c:v>2/22/15 - 2/28/15</c:v>
                </c:pt>
                <c:pt idx="17">
                  <c:v>3/1/15 - 3/7/15</c:v>
                </c:pt>
                <c:pt idx="18">
                  <c:v>3/8/15 - 3/14/15</c:v>
                </c:pt>
                <c:pt idx="19">
                  <c:v>3/15/15 - 3/21/15</c:v>
                </c:pt>
                <c:pt idx="20">
                  <c:v>3/22/15 - 3/28/15</c:v>
                </c:pt>
                <c:pt idx="21">
                  <c:v>3/29/15 - 4/4/15</c:v>
                </c:pt>
                <c:pt idx="22">
                  <c:v>4/5/15 - 4/11/15</c:v>
                </c:pt>
                <c:pt idx="23">
                  <c:v>4/12/15 - 4/18/15</c:v>
                </c:pt>
                <c:pt idx="24">
                  <c:v>4/19/15 - 4/25/15</c:v>
                </c:pt>
                <c:pt idx="25">
                  <c:v>4/26/15 - 5/2/15</c:v>
                </c:pt>
                <c:pt idx="26">
                  <c:v>5/3/15 - 5/9/15</c:v>
                </c:pt>
                <c:pt idx="27">
                  <c:v>5/10/15 - 5/16/15</c:v>
                </c:pt>
                <c:pt idx="28">
                  <c:v>5/17/15 - 5/23/15</c:v>
                </c:pt>
                <c:pt idx="29">
                  <c:v>5/24/15 - 5/30/15</c:v>
                </c:pt>
                <c:pt idx="30">
                  <c:v>5/31/15 - 6/6/15</c:v>
                </c:pt>
                <c:pt idx="31">
                  <c:v>6/7/15 - 6/13/15</c:v>
                </c:pt>
                <c:pt idx="32">
                  <c:v>6/14/15 - 6/20/15</c:v>
                </c:pt>
                <c:pt idx="33">
                  <c:v>6/21/15 - 6/27/15</c:v>
                </c:pt>
                <c:pt idx="34">
                  <c:v>6/28/15 - 7/4/15</c:v>
                </c:pt>
                <c:pt idx="35">
                  <c:v>7/5/15 - 7/11/15</c:v>
                </c:pt>
                <c:pt idx="36">
                  <c:v>7/12/15 - 7/18/15</c:v>
                </c:pt>
                <c:pt idx="37">
                  <c:v>7/19/15 - 7/25/15</c:v>
                </c:pt>
                <c:pt idx="38">
                  <c:v>7/26/15 - 8/1/15</c:v>
                </c:pt>
                <c:pt idx="39">
                  <c:v>8/2/15 - 8/8/15</c:v>
                </c:pt>
                <c:pt idx="40">
                  <c:v>8/9/15 - 8/15/15</c:v>
                </c:pt>
                <c:pt idx="41">
                  <c:v>8/16/15 - 8/22/15</c:v>
                </c:pt>
                <c:pt idx="42">
                  <c:v>8/23/15 - 8/29/15</c:v>
                </c:pt>
                <c:pt idx="43">
                  <c:v>8/30/15 - 9/5/15</c:v>
                </c:pt>
                <c:pt idx="44">
                  <c:v>9/6/15 - 9/12/15</c:v>
                </c:pt>
                <c:pt idx="45">
                  <c:v>9/13/15 - 9/19/15</c:v>
                </c:pt>
                <c:pt idx="46">
                  <c:v>9/20/15 - 9/26/15</c:v>
                </c:pt>
                <c:pt idx="47">
                  <c:v>9/27/15 - 10/3/15</c:v>
                </c:pt>
                <c:pt idx="48">
                  <c:v>10/4/15 - 10/10/15</c:v>
                </c:pt>
                <c:pt idx="49">
                  <c:v>10/11/15 - 10/17/15</c:v>
                </c:pt>
                <c:pt idx="50">
                  <c:v>10/18/15 - 10/24/15</c:v>
                </c:pt>
                <c:pt idx="51">
                  <c:v>10/25/15 - 10/30/15</c:v>
                </c:pt>
              </c:strCache>
            </c:strRef>
          </c:cat>
          <c:val>
            <c:numRef>
              <c:f>' Selected Data  (2)'!$B$11:$BA$11</c:f>
              <c:numCache>
                <c:formatCode>0</c:formatCode>
                <c:ptCount val="52"/>
                <c:pt idx="0">
                  <c:v>641</c:v>
                </c:pt>
                <c:pt idx="1">
                  <c:v>828</c:v>
                </c:pt>
                <c:pt idx="2">
                  <c:v>920</c:v>
                </c:pt>
                <c:pt idx="3">
                  <c:v>1535</c:v>
                </c:pt>
                <c:pt idx="4">
                  <c:v>1539</c:v>
                </c:pt>
                <c:pt idx="5">
                  <c:v>1022</c:v>
                </c:pt>
                <c:pt idx="6">
                  <c:v>897</c:v>
                </c:pt>
                <c:pt idx="7">
                  <c:v>461</c:v>
                </c:pt>
                <c:pt idx="8">
                  <c:v>120</c:v>
                </c:pt>
                <c:pt idx="9">
                  <c:v>34</c:v>
                </c:pt>
                <c:pt idx="10">
                  <c:v>32</c:v>
                </c:pt>
                <c:pt idx="11">
                  <c:v>50</c:v>
                </c:pt>
                <c:pt idx="12">
                  <c:v>34</c:v>
                </c:pt>
                <c:pt idx="13">
                  <c:v>80</c:v>
                </c:pt>
                <c:pt idx="14">
                  <c:v>93</c:v>
                </c:pt>
                <c:pt idx="15">
                  <c:v>52</c:v>
                </c:pt>
                <c:pt idx="16">
                  <c:v>54</c:v>
                </c:pt>
                <c:pt idx="17">
                  <c:v>84</c:v>
                </c:pt>
                <c:pt idx="18">
                  <c:v>78</c:v>
                </c:pt>
                <c:pt idx="19">
                  <c:v>142</c:v>
                </c:pt>
                <c:pt idx="20">
                  <c:v>118</c:v>
                </c:pt>
                <c:pt idx="21">
                  <c:v>189</c:v>
                </c:pt>
                <c:pt idx="22">
                  <c:v>84</c:v>
                </c:pt>
                <c:pt idx="23">
                  <c:v>127</c:v>
                </c:pt>
                <c:pt idx="24">
                  <c:v>172</c:v>
                </c:pt>
                <c:pt idx="25">
                  <c:v>221</c:v>
                </c:pt>
                <c:pt idx="26">
                  <c:v>268</c:v>
                </c:pt>
                <c:pt idx="27">
                  <c:v>121</c:v>
                </c:pt>
                <c:pt idx="28">
                  <c:v>204</c:v>
                </c:pt>
                <c:pt idx="29">
                  <c:v>202</c:v>
                </c:pt>
                <c:pt idx="30">
                  <c:v>132</c:v>
                </c:pt>
                <c:pt idx="31">
                  <c:v>94</c:v>
                </c:pt>
                <c:pt idx="32">
                  <c:v>102</c:v>
                </c:pt>
                <c:pt idx="33">
                  <c:v>81</c:v>
                </c:pt>
                <c:pt idx="34">
                  <c:v>131</c:v>
                </c:pt>
                <c:pt idx="35">
                  <c:v>79</c:v>
                </c:pt>
                <c:pt idx="36">
                  <c:v>51</c:v>
                </c:pt>
                <c:pt idx="37">
                  <c:v>60</c:v>
                </c:pt>
                <c:pt idx="38">
                  <c:v>37</c:v>
                </c:pt>
                <c:pt idx="39">
                  <c:v>62</c:v>
                </c:pt>
                <c:pt idx="40">
                  <c:v>46</c:v>
                </c:pt>
                <c:pt idx="41">
                  <c:v>61</c:v>
                </c:pt>
                <c:pt idx="42">
                  <c:v>44</c:v>
                </c:pt>
                <c:pt idx="43">
                  <c:v>87</c:v>
                </c:pt>
                <c:pt idx="44">
                  <c:v>87</c:v>
                </c:pt>
                <c:pt idx="45">
                  <c:v>101</c:v>
                </c:pt>
                <c:pt idx="46">
                  <c:v>77</c:v>
                </c:pt>
                <c:pt idx="47">
                  <c:v>97</c:v>
                </c:pt>
                <c:pt idx="48">
                  <c:v>121</c:v>
                </c:pt>
                <c:pt idx="49">
                  <c:v>210</c:v>
                </c:pt>
                <c:pt idx="50">
                  <c:v>94</c:v>
                </c:pt>
                <c:pt idx="51">
                  <c:v>107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7516696"/>
        <c:axId val="657518656"/>
      </c:lineChart>
      <c:catAx>
        <c:axId val="65751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518656"/>
        <c:crosses val="autoZero"/>
        <c:auto val="1"/>
        <c:lblAlgn val="ctr"/>
        <c:lblOffset val="100"/>
        <c:noMultiLvlLbl val="0"/>
      </c:catAx>
      <c:valAx>
        <c:axId val="657518656"/>
        <c:scaling>
          <c:orientation val="minMax"/>
          <c:max val="1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Circular Promotions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516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Home &amp; Gift Website</a:t>
            </a:r>
            <a:r>
              <a:rPr lang="en-US" baseline="0">
                <a:solidFill>
                  <a:sysClr val="windowText" lastClr="000000"/>
                </a:solidFill>
              </a:rPr>
              <a:t> Promotions, 52 Week Trend</a:t>
            </a:r>
            <a:endParaRPr lang="en-US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 Selected Data  (3)'!$A$10</c:f>
              <c:strCache>
                <c:ptCount val="1"/>
                <c:pt idx="0">
                  <c:v>Home Page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 Selected Data  (3)'!$B$9:$BA$9</c:f>
              <c:strCache>
                <c:ptCount val="52"/>
                <c:pt idx="0">
                  <c:v>11/2/14 - 11/8/14</c:v>
                </c:pt>
                <c:pt idx="1">
                  <c:v>11/9/14 - 11/15/14</c:v>
                </c:pt>
                <c:pt idx="2">
                  <c:v>11/16/14 - 11/22/14</c:v>
                </c:pt>
                <c:pt idx="3">
                  <c:v>11/23/14 - 11/29/14</c:v>
                </c:pt>
                <c:pt idx="4">
                  <c:v>11/30/14 - 12/6/14</c:v>
                </c:pt>
                <c:pt idx="5">
                  <c:v>12/7/14 - 12/13/14</c:v>
                </c:pt>
                <c:pt idx="6">
                  <c:v>12/14/14 - 12/20/14</c:v>
                </c:pt>
                <c:pt idx="7">
                  <c:v>12/21/14 - 12/27/14</c:v>
                </c:pt>
                <c:pt idx="8">
                  <c:v>12/28/14 - 1/3/15</c:v>
                </c:pt>
                <c:pt idx="9">
                  <c:v>1/4/15 - 1/10/15</c:v>
                </c:pt>
                <c:pt idx="10">
                  <c:v>1/11/15 - 1/17/15</c:v>
                </c:pt>
                <c:pt idx="11">
                  <c:v>1/18/15 - 1/24/15</c:v>
                </c:pt>
                <c:pt idx="12">
                  <c:v>1/25/15 - 1/31/15</c:v>
                </c:pt>
                <c:pt idx="13">
                  <c:v>2/1/15 - 2/7/15</c:v>
                </c:pt>
                <c:pt idx="14">
                  <c:v>2/8/15 - 2/14/15</c:v>
                </c:pt>
                <c:pt idx="15">
                  <c:v>2/15/15 - 2/21/15</c:v>
                </c:pt>
                <c:pt idx="16">
                  <c:v>2/22/15 - 2/28/15</c:v>
                </c:pt>
                <c:pt idx="17">
                  <c:v>3/1/15 - 3/7/15</c:v>
                </c:pt>
                <c:pt idx="18">
                  <c:v>3/8/15 - 3/14/15</c:v>
                </c:pt>
                <c:pt idx="19">
                  <c:v>3/15/15 - 3/21/15</c:v>
                </c:pt>
                <c:pt idx="20">
                  <c:v>3/22/15 - 3/28/15</c:v>
                </c:pt>
                <c:pt idx="21">
                  <c:v>3/29/15 - 4/4/15</c:v>
                </c:pt>
                <c:pt idx="22">
                  <c:v>4/5/15 - 4/11/15</c:v>
                </c:pt>
                <c:pt idx="23">
                  <c:v>4/12/15 - 4/18/15</c:v>
                </c:pt>
                <c:pt idx="24">
                  <c:v>4/19/15 - 4/25/15</c:v>
                </c:pt>
                <c:pt idx="25">
                  <c:v>4/26/15 - 5/2/15</c:v>
                </c:pt>
                <c:pt idx="26">
                  <c:v>5/3/15 - 5/9/15</c:v>
                </c:pt>
                <c:pt idx="27">
                  <c:v>5/10/15 - 5/16/15</c:v>
                </c:pt>
                <c:pt idx="28">
                  <c:v>5/17/15 - 5/23/15</c:v>
                </c:pt>
                <c:pt idx="29">
                  <c:v>5/24/15 - 5/30/15</c:v>
                </c:pt>
                <c:pt idx="30">
                  <c:v>5/31/15 - 6/6/15</c:v>
                </c:pt>
                <c:pt idx="31">
                  <c:v>6/7/15 - 6/13/15</c:v>
                </c:pt>
                <c:pt idx="32">
                  <c:v>6/14/15 - 6/20/15</c:v>
                </c:pt>
                <c:pt idx="33">
                  <c:v>6/21/15 - 6/27/15</c:v>
                </c:pt>
                <c:pt idx="34">
                  <c:v>6/28/15 - 7/4/15</c:v>
                </c:pt>
                <c:pt idx="35">
                  <c:v>7/5/15 - 7/11/15</c:v>
                </c:pt>
                <c:pt idx="36">
                  <c:v>7/12/15 - 7/18/15</c:v>
                </c:pt>
                <c:pt idx="37">
                  <c:v>7/19/15 - 7/25/15</c:v>
                </c:pt>
                <c:pt idx="38">
                  <c:v>7/26/15 - 8/1/15</c:v>
                </c:pt>
                <c:pt idx="39">
                  <c:v>8/2/15 - 8/8/15</c:v>
                </c:pt>
                <c:pt idx="40">
                  <c:v>8/9/15 - 8/15/15</c:v>
                </c:pt>
                <c:pt idx="41">
                  <c:v>8/16/15 - 8/22/15</c:v>
                </c:pt>
                <c:pt idx="42">
                  <c:v>8/23/15 - 8/29/15</c:v>
                </c:pt>
                <c:pt idx="43">
                  <c:v>8/30/15 - 9/5/15</c:v>
                </c:pt>
                <c:pt idx="44">
                  <c:v>9/6/15 - 9/12/15</c:v>
                </c:pt>
                <c:pt idx="45">
                  <c:v>9/13/15 - 9/19/15</c:v>
                </c:pt>
                <c:pt idx="46">
                  <c:v>9/20/15 - 9/26/15</c:v>
                </c:pt>
                <c:pt idx="47">
                  <c:v>9/27/15 - 10/3/15</c:v>
                </c:pt>
                <c:pt idx="48">
                  <c:v>10/4/15 - 10/10/15</c:v>
                </c:pt>
                <c:pt idx="49">
                  <c:v>10/11/15 - 10/17/15</c:v>
                </c:pt>
                <c:pt idx="50">
                  <c:v>10/18/15 - 10/24/15</c:v>
                </c:pt>
                <c:pt idx="51">
                  <c:v>10/25/15 - 10/31/15</c:v>
                </c:pt>
              </c:strCache>
            </c:strRef>
          </c:cat>
          <c:val>
            <c:numRef>
              <c:f>' Selected Data  (3)'!$B$10:$BA$10</c:f>
              <c:numCache>
                <c:formatCode>General</c:formatCode>
                <c:ptCount val="52"/>
                <c:pt idx="0">
                  <c:v>247</c:v>
                </c:pt>
                <c:pt idx="1">
                  <c:v>243</c:v>
                </c:pt>
                <c:pt idx="2">
                  <c:v>207</c:v>
                </c:pt>
                <c:pt idx="3">
                  <c:v>218</c:v>
                </c:pt>
                <c:pt idx="4">
                  <c:v>242</c:v>
                </c:pt>
                <c:pt idx="5">
                  <c:v>195</c:v>
                </c:pt>
                <c:pt idx="6">
                  <c:v>268</c:v>
                </c:pt>
                <c:pt idx="7">
                  <c:v>249</c:v>
                </c:pt>
                <c:pt idx="8">
                  <c:v>172</c:v>
                </c:pt>
                <c:pt idx="9">
                  <c:v>135</c:v>
                </c:pt>
                <c:pt idx="10">
                  <c:v>37</c:v>
                </c:pt>
                <c:pt idx="11">
                  <c:v>15</c:v>
                </c:pt>
                <c:pt idx="12">
                  <c:v>27</c:v>
                </c:pt>
                <c:pt idx="13">
                  <c:v>28</c:v>
                </c:pt>
                <c:pt idx="14">
                  <c:v>23</c:v>
                </c:pt>
                <c:pt idx="15">
                  <c:v>15</c:v>
                </c:pt>
                <c:pt idx="16">
                  <c:v>24</c:v>
                </c:pt>
                <c:pt idx="17">
                  <c:v>20</c:v>
                </c:pt>
                <c:pt idx="18">
                  <c:v>30</c:v>
                </c:pt>
                <c:pt idx="19">
                  <c:v>42</c:v>
                </c:pt>
                <c:pt idx="20">
                  <c:v>19</c:v>
                </c:pt>
                <c:pt idx="21">
                  <c:v>56</c:v>
                </c:pt>
                <c:pt idx="22">
                  <c:v>37</c:v>
                </c:pt>
                <c:pt idx="23">
                  <c:v>32</c:v>
                </c:pt>
                <c:pt idx="24">
                  <c:v>35</c:v>
                </c:pt>
                <c:pt idx="25">
                  <c:v>52</c:v>
                </c:pt>
                <c:pt idx="26">
                  <c:v>54</c:v>
                </c:pt>
                <c:pt idx="27">
                  <c:v>54</c:v>
                </c:pt>
                <c:pt idx="28">
                  <c:v>34</c:v>
                </c:pt>
                <c:pt idx="29">
                  <c:v>36</c:v>
                </c:pt>
                <c:pt idx="30">
                  <c:v>17</c:v>
                </c:pt>
                <c:pt idx="31">
                  <c:v>36</c:v>
                </c:pt>
                <c:pt idx="32">
                  <c:v>31</c:v>
                </c:pt>
                <c:pt idx="33">
                  <c:v>30</c:v>
                </c:pt>
                <c:pt idx="34">
                  <c:v>56</c:v>
                </c:pt>
                <c:pt idx="35">
                  <c:v>28</c:v>
                </c:pt>
                <c:pt idx="36">
                  <c:v>43</c:v>
                </c:pt>
                <c:pt idx="37">
                  <c:v>32</c:v>
                </c:pt>
                <c:pt idx="38">
                  <c:v>18</c:v>
                </c:pt>
                <c:pt idx="39">
                  <c:v>25</c:v>
                </c:pt>
                <c:pt idx="40">
                  <c:v>19</c:v>
                </c:pt>
                <c:pt idx="41">
                  <c:v>14</c:v>
                </c:pt>
                <c:pt idx="42">
                  <c:v>28</c:v>
                </c:pt>
                <c:pt idx="43">
                  <c:v>27</c:v>
                </c:pt>
                <c:pt idx="44">
                  <c:v>49</c:v>
                </c:pt>
                <c:pt idx="45">
                  <c:v>48</c:v>
                </c:pt>
                <c:pt idx="46">
                  <c:v>51</c:v>
                </c:pt>
                <c:pt idx="47">
                  <c:v>31</c:v>
                </c:pt>
                <c:pt idx="48">
                  <c:v>28</c:v>
                </c:pt>
                <c:pt idx="49">
                  <c:v>57</c:v>
                </c:pt>
                <c:pt idx="50">
                  <c:v>74</c:v>
                </c:pt>
                <c:pt idx="51">
                  <c:v>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 Selected Data  (3)'!$A$11</c:f>
              <c:strCache>
                <c:ptCount val="1"/>
                <c:pt idx="0">
                  <c:v>All Web Pages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 Selected Data  (3)'!$B$9:$BA$9</c:f>
              <c:strCache>
                <c:ptCount val="52"/>
                <c:pt idx="0">
                  <c:v>11/2/14 - 11/8/14</c:v>
                </c:pt>
                <c:pt idx="1">
                  <c:v>11/9/14 - 11/15/14</c:v>
                </c:pt>
                <c:pt idx="2">
                  <c:v>11/16/14 - 11/22/14</c:v>
                </c:pt>
                <c:pt idx="3">
                  <c:v>11/23/14 - 11/29/14</c:v>
                </c:pt>
                <c:pt idx="4">
                  <c:v>11/30/14 - 12/6/14</c:v>
                </c:pt>
                <c:pt idx="5">
                  <c:v>12/7/14 - 12/13/14</c:v>
                </c:pt>
                <c:pt idx="6">
                  <c:v>12/14/14 - 12/20/14</c:v>
                </c:pt>
                <c:pt idx="7">
                  <c:v>12/21/14 - 12/27/14</c:v>
                </c:pt>
                <c:pt idx="8">
                  <c:v>12/28/14 - 1/3/15</c:v>
                </c:pt>
                <c:pt idx="9">
                  <c:v>1/4/15 - 1/10/15</c:v>
                </c:pt>
                <c:pt idx="10">
                  <c:v>1/11/15 - 1/17/15</c:v>
                </c:pt>
                <c:pt idx="11">
                  <c:v>1/18/15 - 1/24/15</c:v>
                </c:pt>
                <c:pt idx="12">
                  <c:v>1/25/15 - 1/31/15</c:v>
                </c:pt>
                <c:pt idx="13">
                  <c:v>2/1/15 - 2/7/15</c:v>
                </c:pt>
                <c:pt idx="14">
                  <c:v>2/8/15 - 2/14/15</c:v>
                </c:pt>
                <c:pt idx="15">
                  <c:v>2/15/15 - 2/21/15</c:v>
                </c:pt>
                <c:pt idx="16">
                  <c:v>2/22/15 - 2/28/15</c:v>
                </c:pt>
                <c:pt idx="17">
                  <c:v>3/1/15 - 3/7/15</c:v>
                </c:pt>
                <c:pt idx="18">
                  <c:v>3/8/15 - 3/14/15</c:v>
                </c:pt>
                <c:pt idx="19">
                  <c:v>3/15/15 - 3/21/15</c:v>
                </c:pt>
                <c:pt idx="20">
                  <c:v>3/22/15 - 3/28/15</c:v>
                </c:pt>
                <c:pt idx="21">
                  <c:v>3/29/15 - 4/4/15</c:v>
                </c:pt>
                <c:pt idx="22">
                  <c:v>4/5/15 - 4/11/15</c:v>
                </c:pt>
                <c:pt idx="23">
                  <c:v>4/12/15 - 4/18/15</c:v>
                </c:pt>
                <c:pt idx="24">
                  <c:v>4/19/15 - 4/25/15</c:v>
                </c:pt>
                <c:pt idx="25">
                  <c:v>4/26/15 - 5/2/15</c:v>
                </c:pt>
                <c:pt idx="26">
                  <c:v>5/3/15 - 5/9/15</c:v>
                </c:pt>
                <c:pt idx="27">
                  <c:v>5/10/15 - 5/16/15</c:v>
                </c:pt>
                <c:pt idx="28">
                  <c:v>5/17/15 - 5/23/15</c:v>
                </c:pt>
                <c:pt idx="29">
                  <c:v>5/24/15 - 5/30/15</c:v>
                </c:pt>
                <c:pt idx="30">
                  <c:v>5/31/15 - 6/6/15</c:v>
                </c:pt>
                <c:pt idx="31">
                  <c:v>6/7/15 - 6/13/15</c:v>
                </c:pt>
                <c:pt idx="32">
                  <c:v>6/14/15 - 6/20/15</c:v>
                </c:pt>
                <c:pt idx="33">
                  <c:v>6/21/15 - 6/27/15</c:v>
                </c:pt>
                <c:pt idx="34">
                  <c:v>6/28/15 - 7/4/15</c:v>
                </c:pt>
                <c:pt idx="35">
                  <c:v>7/5/15 - 7/11/15</c:v>
                </c:pt>
                <c:pt idx="36">
                  <c:v>7/12/15 - 7/18/15</c:v>
                </c:pt>
                <c:pt idx="37">
                  <c:v>7/19/15 - 7/25/15</c:v>
                </c:pt>
                <c:pt idx="38">
                  <c:v>7/26/15 - 8/1/15</c:v>
                </c:pt>
                <c:pt idx="39">
                  <c:v>8/2/15 - 8/8/15</c:v>
                </c:pt>
                <c:pt idx="40">
                  <c:v>8/9/15 - 8/15/15</c:v>
                </c:pt>
                <c:pt idx="41">
                  <c:v>8/16/15 - 8/22/15</c:v>
                </c:pt>
                <c:pt idx="42">
                  <c:v>8/23/15 - 8/29/15</c:v>
                </c:pt>
                <c:pt idx="43">
                  <c:v>8/30/15 - 9/5/15</c:v>
                </c:pt>
                <c:pt idx="44">
                  <c:v>9/6/15 - 9/12/15</c:v>
                </c:pt>
                <c:pt idx="45">
                  <c:v>9/13/15 - 9/19/15</c:v>
                </c:pt>
                <c:pt idx="46">
                  <c:v>9/20/15 - 9/26/15</c:v>
                </c:pt>
                <c:pt idx="47">
                  <c:v>9/27/15 - 10/3/15</c:v>
                </c:pt>
                <c:pt idx="48">
                  <c:v>10/4/15 - 10/10/15</c:v>
                </c:pt>
                <c:pt idx="49">
                  <c:v>10/11/15 - 10/17/15</c:v>
                </c:pt>
                <c:pt idx="50">
                  <c:v>10/18/15 - 10/24/15</c:v>
                </c:pt>
                <c:pt idx="51">
                  <c:v>10/25/15 - 10/31/15</c:v>
                </c:pt>
              </c:strCache>
            </c:strRef>
          </c:cat>
          <c:val>
            <c:numRef>
              <c:f>' Selected Data  (3)'!$B$11:$BA$11</c:f>
              <c:numCache>
                <c:formatCode>0</c:formatCode>
                <c:ptCount val="52"/>
                <c:pt idx="0">
                  <c:v>1516</c:v>
                </c:pt>
                <c:pt idx="1">
                  <c:v>1571</c:v>
                </c:pt>
                <c:pt idx="2">
                  <c:v>2052</c:v>
                </c:pt>
                <c:pt idx="3">
                  <c:v>1957</c:v>
                </c:pt>
                <c:pt idx="4">
                  <c:v>2393</c:v>
                </c:pt>
                <c:pt idx="5">
                  <c:v>2125</c:v>
                </c:pt>
                <c:pt idx="6">
                  <c:v>2009</c:v>
                </c:pt>
                <c:pt idx="7">
                  <c:v>1189</c:v>
                </c:pt>
                <c:pt idx="8">
                  <c:v>885</c:v>
                </c:pt>
                <c:pt idx="9">
                  <c:v>767</c:v>
                </c:pt>
                <c:pt idx="10">
                  <c:v>603</c:v>
                </c:pt>
                <c:pt idx="11">
                  <c:v>502</c:v>
                </c:pt>
                <c:pt idx="12">
                  <c:v>375</c:v>
                </c:pt>
                <c:pt idx="13">
                  <c:v>305</c:v>
                </c:pt>
                <c:pt idx="14">
                  <c:v>217</c:v>
                </c:pt>
                <c:pt idx="15">
                  <c:v>234</c:v>
                </c:pt>
                <c:pt idx="16">
                  <c:v>254</c:v>
                </c:pt>
                <c:pt idx="17">
                  <c:v>266</c:v>
                </c:pt>
                <c:pt idx="18">
                  <c:v>258</c:v>
                </c:pt>
                <c:pt idx="19">
                  <c:v>234</c:v>
                </c:pt>
                <c:pt idx="20">
                  <c:v>319</c:v>
                </c:pt>
                <c:pt idx="21">
                  <c:v>263</c:v>
                </c:pt>
                <c:pt idx="22">
                  <c:v>277</c:v>
                </c:pt>
                <c:pt idx="23">
                  <c:v>285</c:v>
                </c:pt>
                <c:pt idx="24">
                  <c:v>302</c:v>
                </c:pt>
                <c:pt idx="25">
                  <c:v>303</c:v>
                </c:pt>
                <c:pt idx="26">
                  <c:v>359</c:v>
                </c:pt>
                <c:pt idx="27">
                  <c:v>334</c:v>
                </c:pt>
                <c:pt idx="28">
                  <c:v>325</c:v>
                </c:pt>
                <c:pt idx="29">
                  <c:v>257</c:v>
                </c:pt>
                <c:pt idx="30">
                  <c:v>218</c:v>
                </c:pt>
                <c:pt idx="31">
                  <c:v>240</c:v>
                </c:pt>
                <c:pt idx="32">
                  <c:v>255</c:v>
                </c:pt>
                <c:pt idx="33">
                  <c:v>259</c:v>
                </c:pt>
                <c:pt idx="34">
                  <c:v>289</c:v>
                </c:pt>
                <c:pt idx="35">
                  <c:v>247</c:v>
                </c:pt>
                <c:pt idx="36">
                  <c:v>275</c:v>
                </c:pt>
                <c:pt idx="37">
                  <c:v>262</c:v>
                </c:pt>
                <c:pt idx="38">
                  <c:v>237</c:v>
                </c:pt>
                <c:pt idx="39">
                  <c:v>219</c:v>
                </c:pt>
                <c:pt idx="40">
                  <c:v>301</c:v>
                </c:pt>
                <c:pt idx="41">
                  <c:v>263</c:v>
                </c:pt>
                <c:pt idx="42">
                  <c:v>277</c:v>
                </c:pt>
                <c:pt idx="43">
                  <c:v>334</c:v>
                </c:pt>
                <c:pt idx="44">
                  <c:v>407</c:v>
                </c:pt>
                <c:pt idx="45">
                  <c:v>340</c:v>
                </c:pt>
                <c:pt idx="46">
                  <c:v>348</c:v>
                </c:pt>
                <c:pt idx="47">
                  <c:v>488</c:v>
                </c:pt>
                <c:pt idx="48">
                  <c:v>303</c:v>
                </c:pt>
                <c:pt idx="49">
                  <c:v>533</c:v>
                </c:pt>
                <c:pt idx="50">
                  <c:v>758</c:v>
                </c:pt>
                <c:pt idx="51">
                  <c:v>721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8257344"/>
        <c:axId val="388255776"/>
      </c:lineChart>
      <c:catAx>
        <c:axId val="38825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255776"/>
        <c:crosses val="autoZero"/>
        <c:auto val="1"/>
        <c:lblAlgn val="ctr"/>
        <c:lblOffset val="100"/>
        <c:noMultiLvlLbl val="0"/>
      </c:catAx>
      <c:valAx>
        <c:axId val="388255776"/>
        <c:scaling>
          <c:orientation val="minMax"/>
          <c:max val="2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Website Promotions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25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Home &amp; Gift Email </a:t>
            </a:r>
            <a:r>
              <a:rPr lang="en-US" dirty="0" smtClean="0"/>
              <a:t>Promotions by Market, </a:t>
            </a:r>
            <a:r>
              <a:rPr lang="en-US" dirty="0"/>
              <a:t>52 Week Trend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 Selected Data  (4)'!$A$10</c:f>
              <c:strCache>
                <c:ptCount val="1"/>
                <c:pt idx="0">
                  <c:v>Atlanta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 Selected Data  (4)'!$B$9:$BA$9</c:f>
              <c:strCache>
                <c:ptCount val="52"/>
                <c:pt idx="0">
                  <c:v>11/2/14 - 11/8/14</c:v>
                </c:pt>
                <c:pt idx="1">
                  <c:v>11/9/14 - 11/15/14</c:v>
                </c:pt>
                <c:pt idx="2">
                  <c:v>11/16/14 - 11/22/14</c:v>
                </c:pt>
                <c:pt idx="3">
                  <c:v>11/23/14 - 11/29/14</c:v>
                </c:pt>
                <c:pt idx="4">
                  <c:v>11/30/14 - 12/6/14</c:v>
                </c:pt>
                <c:pt idx="5">
                  <c:v>12/7/14 - 12/13/14</c:v>
                </c:pt>
                <c:pt idx="6">
                  <c:v>12/14/14 - 12/20/14</c:v>
                </c:pt>
                <c:pt idx="7">
                  <c:v>12/21/14 - 12/27/14</c:v>
                </c:pt>
                <c:pt idx="8">
                  <c:v>12/28/14 - 1/3/15</c:v>
                </c:pt>
                <c:pt idx="9">
                  <c:v>1/4/15 - 1/10/15</c:v>
                </c:pt>
                <c:pt idx="10">
                  <c:v>1/11/15 - 1/17/15</c:v>
                </c:pt>
                <c:pt idx="11">
                  <c:v>1/18/15 - 1/24/15</c:v>
                </c:pt>
                <c:pt idx="12">
                  <c:v>1/25/15 - 1/31/15</c:v>
                </c:pt>
                <c:pt idx="13">
                  <c:v>2/1/15 - 2/7/15</c:v>
                </c:pt>
                <c:pt idx="14">
                  <c:v>2/8/15 - 2/14/15</c:v>
                </c:pt>
                <c:pt idx="15">
                  <c:v>2/15/15 - 2/21/15</c:v>
                </c:pt>
                <c:pt idx="16">
                  <c:v>2/22/15 - 2/28/15</c:v>
                </c:pt>
                <c:pt idx="17">
                  <c:v>3/1/15 - 3/7/15</c:v>
                </c:pt>
                <c:pt idx="18">
                  <c:v>3/8/15 - 3/14/15</c:v>
                </c:pt>
                <c:pt idx="19">
                  <c:v>3/15/15 - 3/21/15</c:v>
                </c:pt>
                <c:pt idx="20">
                  <c:v>3/22/15 - 3/28/15</c:v>
                </c:pt>
                <c:pt idx="21">
                  <c:v>3/29/15 - 4/4/15</c:v>
                </c:pt>
                <c:pt idx="22">
                  <c:v>4/5/15 - 4/11/15</c:v>
                </c:pt>
                <c:pt idx="23">
                  <c:v>4/12/15 - 4/18/15</c:v>
                </c:pt>
                <c:pt idx="24">
                  <c:v>4/19/15 - 4/25/15</c:v>
                </c:pt>
                <c:pt idx="25">
                  <c:v>4/26/15 - 5/2/15</c:v>
                </c:pt>
                <c:pt idx="26">
                  <c:v>5/3/15 - 5/9/15</c:v>
                </c:pt>
                <c:pt idx="27">
                  <c:v>5/10/15 - 5/16/15</c:v>
                </c:pt>
                <c:pt idx="28">
                  <c:v>5/17/15 - 5/23/15</c:v>
                </c:pt>
                <c:pt idx="29">
                  <c:v>5/24/15 - 5/30/15</c:v>
                </c:pt>
                <c:pt idx="30">
                  <c:v>5/31/15 - 6/6/15</c:v>
                </c:pt>
                <c:pt idx="31">
                  <c:v>6/7/15 - 6/13/15</c:v>
                </c:pt>
                <c:pt idx="32">
                  <c:v>6/14/15 - 6/20/15</c:v>
                </c:pt>
                <c:pt idx="33">
                  <c:v>6/21/15 - 6/27/15</c:v>
                </c:pt>
                <c:pt idx="34">
                  <c:v>6/28/15 - 7/4/15</c:v>
                </c:pt>
                <c:pt idx="35">
                  <c:v>7/5/15 - 7/11/15</c:v>
                </c:pt>
                <c:pt idx="36">
                  <c:v>7/12/15 - 7/18/15</c:v>
                </c:pt>
                <c:pt idx="37">
                  <c:v>7/19/15 - 7/25/15</c:v>
                </c:pt>
                <c:pt idx="38">
                  <c:v>7/26/15 - 8/1/15</c:v>
                </c:pt>
                <c:pt idx="39">
                  <c:v>8/2/15 - 8/8/15</c:v>
                </c:pt>
                <c:pt idx="40">
                  <c:v>8/9/15 - 8/15/15</c:v>
                </c:pt>
                <c:pt idx="41">
                  <c:v>8/16/15 - 8/22/15</c:v>
                </c:pt>
                <c:pt idx="42">
                  <c:v>8/23/15 - 8/29/15</c:v>
                </c:pt>
                <c:pt idx="43">
                  <c:v>8/30/15 - 9/5/15</c:v>
                </c:pt>
                <c:pt idx="44">
                  <c:v>9/6/15 - 9/12/15</c:v>
                </c:pt>
                <c:pt idx="45">
                  <c:v>9/13/15 - 9/19/15</c:v>
                </c:pt>
                <c:pt idx="46">
                  <c:v>9/20/15 - 9/26/15</c:v>
                </c:pt>
                <c:pt idx="47">
                  <c:v>9/27/15 - 10/3/15</c:v>
                </c:pt>
                <c:pt idx="48">
                  <c:v>10/4/15 - 10/10/15</c:v>
                </c:pt>
                <c:pt idx="49">
                  <c:v>10/11/15 - 10/17/15</c:v>
                </c:pt>
                <c:pt idx="50">
                  <c:v>10/18/15 - 10/24/15</c:v>
                </c:pt>
                <c:pt idx="51">
                  <c:v>10/25/15 - 10/30/15</c:v>
                </c:pt>
              </c:strCache>
            </c:strRef>
          </c:cat>
          <c:val>
            <c:numRef>
              <c:f>' Selected Data  (4)'!$B$10:$BA$10</c:f>
              <c:numCache>
                <c:formatCode>General</c:formatCode>
                <c:ptCount val="52"/>
                <c:pt idx="0">
                  <c:v>69</c:v>
                </c:pt>
                <c:pt idx="1">
                  <c:v>86</c:v>
                </c:pt>
                <c:pt idx="2">
                  <c:v>102</c:v>
                </c:pt>
                <c:pt idx="3">
                  <c:v>92</c:v>
                </c:pt>
                <c:pt idx="4">
                  <c:v>107</c:v>
                </c:pt>
                <c:pt idx="5">
                  <c:v>107</c:v>
                </c:pt>
                <c:pt idx="6">
                  <c:v>64</c:v>
                </c:pt>
                <c:pt idx="7">
                  <c:v>109</c:v>
                </c:pt>
                <c:pt idx="8">
                  <c:v>10</c:v>
                </c:pt>
                <c:pt idx="9">
                  <c:v>14</c:v>
                </c:pt>
                <c:pt idx="10">
                  <c:v>12</c:v>
                </c:pt>
                <c:pt idx="11">
                  <c:v>20</c:v>
                </c:pt>
                <c:pt idx="12">
                  <c:v>16</c:v>
                </c:pt>
                <c:pt idx="13">
                  <c:v>12</c:v>
                </c:pt>
                <c:pt idx="14">
                  <c:v>2</c:v>
                </c:pt>
                <c:pt idx="15">
                  <c:v>2</c:v>
                </c:pt>
                <c:pt idx="16">
                  <c:v>4</c:v>
                </c:pt>
                <c:pt idx="17">
                  <c:v>4</c:v>
                </c:pt>
                <c:pt idx="18">
                  <c:v>23</c:v>
                </c:pt>
                <c:pt idx="19">
                  <c:v>13</c:v>
                </c:pt>
                <c:pt idx="20">
                  <c:v>24</c:v>
                </c:pt>
                <c:pt idx="21">
                  <c:v>10</c:v>
                </c:pt>
                <c:pt idx="22">
                  <c:v>19</c:v>
                </c:pt>
                <c:pt idx="23">
                  <c:v>25</c:v>
                </c:pt>
                <c:pt idx="24">
                  <c:v>13</c:v>
                </c:pt>
                <c:pt idx="25">
                  <c:v>20</c:v>
                </c:pt>
                <c:pt idx="26">
                  <c:v>21</c:v>
                </c:pt>
                <c:pt idx="27">
                  <c:v>18</c:v>
                </c:pt>
                <c:pt idx="28">
                  <c:v>33</c:v>
                </c:pt>
                <c:pt idx="29">
                  <c:v>16</c:v>
                </c:pt>
                <c:pt idx="30">
                  <c:v>14</c:v>
                </c:pt>
                <c:pt idx="31">
                  <c:v>20</c:v>
                </c:pt>
                <c:pt idx="32">
                  <c:v>18</c:v>
                </c:pt>
                <c:pt idx="33">
                  <c:v>16</c:v>
                </c:pt>
                <c:pt idx="34">
                  <c:v>12</c:v>
                </c:pt>
                <c:pt idx="35">
                  <c:v>10</c:v>
                </c:pt>
                <c:pt idx="36">
                  <c:v>9</c:v>
                </c:pt>
                <c:pt idx="37">
                  <c:v>13</c:v>
                </c:pt>
                <c:pt idx="38">
                  <c:v>8</c:v>
                </c:pt>
                <c:pt idx="39">
                  <c:v>12</c:v>
                </c:pt>
                <c:pt idx="40">
                  <c:v>7</c:v>
                </c:pt>
                <c:pt idx="41">
                  <c:v>6</c:v>
                </c:pt>
                <c:pt idx="42">
                  <c:v>14</c:v>
                </c:pt>
                <c:pt idx="43">
                  <c:v>28</c:v>
                </c:pt>
                <c:pt idx="44">
                  <c:v>28</c:v>
                </c:pt>
                <c:pt idx="45">
                  <c:v>43</c:v>
                </c:pt>
                <c:pt idx="46">
                  <c:v>44</c:v>
                </c:pt>
                <c:pt idx="47">
                  <c:v>41</c:v>
                </c:pt>
                <c:pt idx="48">
                  <c:v>16</c:v>
                </c:pt>
                <c:pt idx="49">
                  <c:v>13</c:v>
                </c:pt>
                <c:pt idx="50">
                  <c:v>41</c:v>
                </c:pt>
                <c:pt idx="51">
                  <c:v>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 Selected Data  (4)'!$A$11</c:f>
              <c:strCache>
                <c:ptCount val="1"/>
                <c:pt idx="0">
                  <c:v>Boston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 Selected Data  (4)'!$B$9:$BA$9</c:f>
              <c:strCache>
                <c:ptCount val="52"/>
                <c:pt idx="0">
                  <c:v>11/2/14 - 11/8/14</c:v>
                </c:pt>
                <c:pt idx="1">
                  <c:v>11/9/14 - 11/15/14</c:v>
                </c:pt>
                <c:pt idx="2">
                  <c:v>11/16/14 - 11/22/14</c:v>
                </c:pt>
                <c:pt idx="3">
                  <c:v>11/23/14 - 11/29/14</c:v>
                </c:pt>
                <c:pt idx="4">
                  <c:v>11/30/14 - 12/6/14</c:v>
                </c:pt>
                <c:pt idx="5">
                  <c:v>12/7/14 - 12/13/14</c:v>
                </c:pt>
                <c:pt idx="6">
                  <c:v>12/14/14 - 12/20/14</c:v>
                </c:pt>
                <c:pt idx="7">
                  <c:v>12/21/14 - 12/27/14</c:v>
                </c:pt>
                <c:pt idx="8">
                  <c:v>12/28/14 - 1/3/15</c:v>
                </c:pt>
                <c:pt idx="9">
                  <c:v>1/4/15 - 1/10/15</c:v>
                </c:pt>
                <c:pt idx="10">
                  <c:v>1/11/15 - 1/17/15</c:v>
                </c:pt>
                <c:pt idx="11">
                  <c:v>1/18/15 - 1/24/15</c:v>
                </c:pt>
                <c:pt idx="12">
                  <c:v>1/25/15 - 1/31/15</c:v>
                </c:pt>
                <c:pt idx="13">
                  <c:v>2/1/15 - 2/7/15</c:v>
                </c:pt>
                <c:pt idx="14">
                  <c:v>2/8/15 - 2/14/15</c:v>
                </c:pt>
                <c:pt idx="15">
                  <c:v>2/15/15 - 2/21/15</c:v>
                </c:pt>
                <c:pt idx="16">
                  <c:v>2/22/15 - 2/28/15</c:v>
                </c:pt>
                <c:pt idx="17">
                  <c:v>3/1/15 - 3/7/15</c:v>
                </c:pt>
                <c:pt idx="18">
                  <c:v>3/8/15 - 3/14/15</c:v>
                </c:pt>
                <c:pt idx="19">
                  <c:v>3/15/15 - 3/21/15</c:v>
                </c:pt>
                <c:pt idx="20">
                  <c:v>3/22/15 - 3/28/15</c:v>
                </c:pt>
                <c:pt idx="21">
                  <c:v>3/29/15 - 4/4/15</c:v>
                </c:pt>
                <c:pt idx="22">
                  <c:v>4/5/15 - 4/11/15</c:v>
                </c:pt>
                <c:pt idx="23">
                  <c:v>4/12/15 - 4/18/15</c:v>
                </c:pt>
                <c:pt idx="24">
                  <c:v>4/19/15 - 4/25/15</c:v>
                </c:pt>
                <c:pt idx="25">
                  <c:v>4/26/15 - 5/2/15</c:v>
                </c:pt>
                <c:pt idx="26">
                  <c:v>5/3/15 - 5/9/15</c:v>
                </c:pt>
                <c:pt idx="27">
                  <c:v>5/10/15 - 5/16/15</c:v>
                </c:pt>
                <c:pt idx="28">
                  <c:v>5/17/15 - 5/23/15</c:v>
                </c:pt>
                <c:pt idx="29">
                  <c:v>5/24/15 - 5/30/15</c:v>
                </c:pt>
                <c:pt idx="30">
                  <c:v>5/31/15 - 6/6/15</c:v>
                </c:pt>
                <c:pt idx="31">
                  <c:v>6/7/15 - 6/13/15</c:v>
                </c:pt>
                <c:pt idx="32">
                  <c:v>6/14/15 - 6/20/15</c:v>
                </c:pt>
                <c:pt idx="33">
                  <c:v>6/21/15 - 6/27/15</c:v>
                </c:pt>
                <c:pt idx="34">
                  <c:v>6/28/15 - 7/4/15</c:v>
                </c:pt>
                <c:pt idx="35">
                  <c:v>7/5/15 - 7/11/15</c:v>
                </c:pt>
                <c:pt idx="36">
                  <c:v>7/12/15 - 7/18/15</c:v>
                </c:pt>
                <c:pt idx="37">
                  <c:v>7/19/15 - 7/25/15</c:v>
                </c:pt>
                <c:pt idx="38">
                  <c:v>7/26/15 - 8/1/15</c:v>
                </c:pt>
                <c:pt idx="39">
                  <c:v>8/2/15 - 8/8/15</c:v>
                </c:pt>
                <c:pt idx="40">
                  <c:v>8/9/15 - 8/15/15</c:v>
                </c:pt>
                <c:pt idx="41">
                  <c:v>8/16/15 - 8/22/15</c:v>
                </c:pt>
                <c:pt idx="42">
                  <c:v>8/23/15 - 8/29/15</c:v>
                </c:pt>
                <c:pt idx="43">
                  <c:v>8/30/15 - 9/5/15</c:v>
                </c:pt>
                <c:pt idx="44">
                  <c:v>9/6/15 - 9/12/15</c:v>
                </c:pt>
                <c:pt idx="45">
                  <c:v>9/13/15 - 9/19/15</c:v>
                </c:pt>
                <c:pt idx="46">
                  <c:v>9/20/15 - 9/26/15</c:v>
                </c:pt>
                <c:pt idx="47">
                  <c:v>9/27/15 - 10/3/15</c:v>
                </c:pt>
                <c:pt idx="48">
                  <c:v>10/4/15 - 10/10/15</c:v>
                </c:pt>
                <c:pt idx="49">
                  <c:v>10/11/15 - 10/17/15</c:v>
                </c:pt>
                <c:pt idx="50">
                  <c:v>10/18/15 - 10/24/15</c:v>
                </c:pt>
                <c:pt idx="51">
                  <c:v>10/25/15 - 10/30/15</c:v>
                </c:pt>
              </c:strCache>
            </c:strRef>
          </c:cat>
          <c:val>
            <c:numRef>
              <c:f>' Selected Data  (4)'!$B$11:$BA$11</c:f>
              <c:numCache>
                <c:formatCode>General</c:formatCode>
                <c:ptCount val="52"/>
                <c:pt idx="0">
                  <c:v>44</c:v>
                </c:pt>
                <c:pt idx="1">
                  <c:v>82</c:v>
                </c:pt>
                <c:pt idx="2">
                  <c:v>92</c:v>
                </c:pt>
                <c:pt idx="3">
                  <c:v>96</c:v>
                </c:pt>
                <c:pt idx="4">
                  <c:v>132</c:v>
                </c:pt>
                <c:pt idx="5">
                  <c:v>108</c:v>
                </c:pt>
                <c:pt idx="6">
                  <c:v>75</c:v>
                </c:pt>
                <c:pt idx="7">
                  <c:v>85</c:v>
                </c:pt>
                <c:pt idx="8">
                  <c:v>15</c:v>
                </c:pt>
                <c:pt idx="9">
                  <c:v>13</c:v>
                </c:pt>
                <c:pt idx="10">
                  <c:v>12</c:v>
                </c:pt>
                <c:pt idx="11">
                  <c:v>20</c:v>
                </c:pt>
                <c:pt idx="12">
                  <c:v>25</c:v>
                </c:pt>
                <c:pt idx="13">
                  <c:v>12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8</c:v>
                </c:pt>
                <c:pt idx="18">
                  <c:v>26</c:v>
                </c:pt>
                <c:pt idx="19">
                  <c:v>4</c:v>
                </c:pt>
                <c:pt idx="20">
                  <c:v>24</c:v>
                </c:pt>
                <c:pt idx="21">
                  <c:v>9</c:v>
                </c:pt>
                <c:pt idx="22">
                  <c:v>18</c:v>
                </c:pt>
                <c:pt idx="23">
                  <c:v>21</c:v>
                </c:pt>
                <c:pt idx="24">
                  <c:v>10</c:v>
                </c:pt>
                <c:pt idx="25">
                  <c:v>21</c:v>
                </c:pt>
                <c:pt idx="26">
                  <c:v>13</c:v>
                </c:pt>
                <c:pt idx="27">
                  <c:v>22</c:v>
                </c:pt>
                <c:pt idx="28">
                  <c:v>38</c:v>
                </c:pt>
                <c:pt idx="29">
                  <c:v>13</c:v>
                </c:pt>
                <c:pt idx="30">
                  <c:v>12</c:v>
                </c:pt>
                <c:pt idx="31">
                  <c:v>25</c:v>
                </c:pt>
                <c:pt idx="32">
                  <c:v>21</c:v>
                </c:pt>
                <c:pt idx="33">
                  <c:v>16</c:v>
                </c:pt>
                <c:pt idx="34">
                  <c:v>12</c:v>
                </c:pt>
                <c:pt idx="35">
                  <c:v>11</c:v>
                </c:pt>
                <c:pt idx="36">
                  <c:v>13</c:v>
                </c:pt>
                <c:pt idx="37">
                  <c:v>10</c:v>
                </c:pt>
                <c:pt idx="38">
                  <c:v>6</c:v>
                </c:pt>
                <c:pt idx="39">
                  <c:v>14</c:v>
                </c:pt>
                <c:pt idx="40">
                  <c:v>13</c:v>
                </c:pt>
                <c:pt idx="41">
                  <c:v>11</c:v>
                </c:pt>
                <c:pt idx="42">
                  <c:v>14</c:v>
                </c:pt>
                <c:pt idx="43">
                  <c:v>28</c:v>
                </c:pt>
                <c:pt idx="44">
                  <c:v>30</c:v>
                </c:pt>
                <c:pt idx="45">
                  <c:v>39</c:v>
                </c:pt>
                <c:pt idx="46">
                  <c:v>41</c:v>
                </c:pt>
                <c:pt idx="47">
                  <c:v>38</c:v>
                </c:pt>
                <c:pt idx="48">
                  <c:v>25</c:v>
                </c:pt>
                <c:pt idx="49">
                  <c:v>14</c:v>
                </c:pt>
                <c:pt idx="50">
                  <c:v>46</c:v>
                </c:pt>
                <c:pt idx="51">
                  <c:v>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 Selected Data  (4)'!$A$12</c:f>
              <c:strCache>
                <c:ptCount val="1"/>
                <c:pt idx="0">
                  <c:v>Dallas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 Selected Data  (4)'!$B$9:$BA$9</c:f>
              <c:strCache>
                <c:ptCount val="52"/>
                <c:pt idx="0">
                  <c:v>11/2/14 - 11/8/14</c:v>
                </c:pt>
                <c:pt idx="1">
                  <c:v>11/9/14 - 11/15/14</c:v>
                </c:pt>
                <c:pt idx="2">
                  <c:v>11/16/14 - 11/22/14</c:v>
                </c:pt>
                <c:pt idx="3">
                  <c:v>11/23/14 - 11/29/14</c:v>
                </c:pt>
                <c:pt idx="4">
                  <c:v>11/30/14 - 12/6/14</c:v>
                </c:pt>
                <c:pt idx="5">
                  <c:v>12/7/14 - 12/13/14</c:v>
                </c:pt>
                <c:pt idx="6">
                  <c:v>12/14/14 - 12/20/14</c:v>
                </c:pt>
                <c:pt idx="7">
                  <c:v>12/21/14 - 12/27/14</c:v>
                </c:pt>
                <c:pt idx="8">
                  <c:v>12/28/14 - 1/3/15</c:v>
                </c:pt>
                <c:pt idx="9">
                  <c:v>1/4/15 - 1/10/15</c:v>
                </c:pt>
                <c:pt idx="10">
                  <c:v>1/11/15 - 1/17/15</c:v>
                </c:pt>
                <c:pt idx="11">
                  <c:v>1/18/15 - 1/24/15</c:v>
                </c:pt>
                <c:pt idx="12">
                  <c:v>1/25/15 - 1/31/15</c:v>
                </c:pt>
                <c:pt idx="13">
                  <c:v>2/1/15 - 2/7/15</c:v>
                </c:pt>
                <c:pt idx="14">
                  <c:v>2/8/15 - 2/14/15</c:v>
                </c:pt>
                <c:pt idx="15">
                  <c:v>2/15/15 - 2/21/15</c:v>
                </c:pt>
                <c:pt idx="16">
                  <c:v>2/22/15 - 2/28/15</c:v>
                </c:pt>
                <c:pt idx="17">
                  <c:v>3/1/15 - 3/7/15</c:v>
                </c:pt>
                <c:pt idx="18">
                  <c:v>3/8/15 - 3/14/15</c:v>
                </c:pt>
                <c:pt idx="19">
                  <c:v>3/15/15 - 3/21/15</c:v>
                </c:pt>
                <c:pt idx="20">
                  <c:v>3/22/15 - 3/28/15</c:v>
                </c:pt>
                <c:pt idx="21">
                  <c:v>3/29/15 - 4/4/15</c:v>
                </c:pt>
                <c:pt idx="22">
                  <c:v>4/5/15 - 4/11/15</c:v>
                </c:pt>
                <c:pt idx="23">
                  <c:v>4/12/15 - 4/18/15</c:v>
                </c:pt>
                <c:pt idx="24">
                  <c:v>4/19/15 - 4/25/15</c:v>
                </c:pt>
                <c:pt idx="25">
                  <c:v>4/26/15 - 5/2/15</c:v>
                </c:pt>
                <c:pt idx="26">
                  <c:v>5/3/15 - 5/9/15</c:v>
                </c:pt>
                <c:pt idx="27">
                  <c:v>5/10/15 - 5/16/15</c:v>
                </c:pt>
                <c:pt idx="28">
                  <c:v>5/17/15 - 5/23/15</c:v>
                </c:pt>
                <c:pt idx="29">
                  <c:v>5/24/15 - 5/30/15</c:v>
                </c:pt>
                <c:pt idx="30">
                  <c:v>5/31/15 - 6/6/15</c:v>
                </c:pt>
                <c:pt idx="31">
                  <c:v>6/7/15 - 6/13/15</c:v>
                </c:pt>
                <c:pt idx="32">
                  <c:v>6/14/15 - 6/20/15</c:v>
                </c:pt>
                <c:pt idx="33">
                  <c:v>6/21/15 - 6/27/15</c:v>
                </c:pt>
                <c:pt idx="34">
                  <c:v>6/28/15 - 7/4/15</c:v>
                </c:pt>
                <c:pt idx="35">
                  <c:v>7/5/15 - 7/11/15</c:v>
                </c:pt>
                <c:pt idx="36">
                  <c:v>7/12/15 - 7/18/15</c:v>
                </c:pt>
                <c:pt idx="37">
                  <c:v>7/19/15 - 7/25/15</c:v>
                </c:pt>
                <c:pt idx="38">
                  <c:v>7/26/15 - 8/1/15</c:v>
                </c:pt>
                <c:pt idx="39">
                  <c:v>8/2/15 - 8/8/15</c:v>
                </c:pt>
                <c:pt idx="40">
                  <c:v>8/9/15 - 8/15/15</c:v>
                </c:pt>
                <c:pt idx="41">
                  <c:v>8/16/15 - 8/22/15</c:v>
                </c:pt>
                <c:pt idx="42">
                  <c:v>8/23/15 - 8/29/15</c:v>
                </c:pt>
                <c:pt idx="43">
                  <c:v>8/30/15 - 9/5/15</c:v>
                </c:pt>
                <c:pt idx="44">
                  <c:v>9/6/15 - 9/12/15</c:v>
                </c:pt>
                <c:pt idx="45">
                  <c:v>9/13/15 - 9/19/15</c:v>
                </c:pt>
                <c:pt idx="46">
                  <c:v>9/20/15 - 9/26/15</c:v>
                </c:pt>
                <c:pt idx="47">
                  <c:v>9/27/15 - 10/3/15</c:v>
                </c:pt>
                <c:pt idx="48">
                  <c:v>10/4/15 - 10/10/15</c:v>
                </c:pt>
                <c:pt idx="49">
                  <c:v>10/11/15 - 10/17/15</c:v>
                </c:pt>
                <c:pt idx="50">
                  <c:v>10/18/15 - 10/24/15</c:v>
                </c:pt>
                <c:pt idx="51">
                  <c:v>10/25/15 - 10/30/15</c:v>
                </c:pt>
              </c:strCache>
            </c:strRef>
          </c:cat>
          <c:val>
            <c:numRef>
              <c:f>' Selected Data  (4)'!$B$12:$BA$12</c:f>
              <c:numCache>
                <c:formatCode>General</c:formatCode>
                <c:ptCount val="52"/>
                <c:pt idx="0">
                  <c:v>66</c:v>
                </c:pt>
                <c:pt idx="1">
                  <c:v>82</c:v>
                </c:pt>
                <c:pt idx="2">
                  <c:v>89</c:v>
                </c:pt>
                <c:pt idx="3">
                  <c:v>83</c:v>
                </c:pt>
                <c:pt idx="4">
                  <c:v>97</c:v>
                </c:pt>
                <c:pt idx="5">
                  <c:v>103</c:v>
                </c:pt>
                <c:pt idx="6">
                  <c:v>65</c:v>
                </c:pt>
                <c:pt idx="7">
                  <c:v>113</c:v>
                </c:pt>
                <c:pt idx="8">
                  <c:v>22</c:v>
                </c:pt>
                <c:pt idx="9">
                  <c:v>14</c:v>
                </c:pt>
                <c:pt idx="10">
                  <c:v>11</c:v>
                </c:pt>
                <c:pt idx="11">
                  <c:v>21</c:v>
                </c:pt>
                <c:pt idx="12">
                  <c:v>13</c:v>
                </c:pt>
                <c:pt idx="13">
                  <c:v>14</c:v>
                </c:pt>
                <c:pt idx="14">
                  <c:v>3</c:v>
                </c:pt>
                <c:pt idx="15">
                  <c:v>4</c:v>
                </c:pt>
                <c:pt idx="16">
                  <c:v>3</c:v>
                </c:pt>
                <c:pt idx="17">
                  <c:v>7</c:v>
                </c:pt>
                <c:pt idx="18">
                  <c:v>25</c:v>
                </c:pt>
                <c:pt idx="19">
                  <c:v>14</c:v>
                </c:pt>
                <c:pt idx="20">
                  <c:v>17</c:v>
                </c:pt>
                <c:pt idx="21">
                  <c:v>8</c:v>
                </c:pt>
                <c:pt idx="22">
                  <c:v>18</c:v>
                </c:pt>
                <c:pt idx="23">
                  <c:v>24</c:v>
                </c:pt>
                <c:pt idx="24">
                  <c:v>14</c:v>
                </c:pt>
                <c:pt idx="25">
                  <c:v>17</c:v>
                </c:pt>
                <c:pt idx="26">
                  <c:v>21</c:v>
                </c:pt>
                <c:pt idx="27">
                  <c:v>13</c:v>
                </c:pt>
                <c:pt idx="28">
                  <c:v>34</c:v>
                </c:pt>
                <c:pt idx="29">
                  <c:v>15</c:v>
                </c:pt>
                <c:pt idx="30">
                  <c:v>11</c:v>
                </c:pt>
                <c:pt idx="31">
                  <c:v>21</c:v>
                </c:pt>
                <c:pt idx="32">
                  <c:v>18</c:v>
                </c:pt>
                <c:pt idx="33">
                  <c:v>14</c:v>
                </c:pt>
                <c:pt idx="34">
                  <c:v>10</c:v>
                </c:pt>
                <c:pt idx="35">
                  <c:v>16</c:v>
                </c:pt>
                <c:pt idx="36">
                  <c:v>10</c:v>
                </c:pt>
                <c:pt idx="37">
                  <c:v>8</c:v>
                </c:pt>
                <c:pt idx="38">
                  <c:v>7</c:v>
                </c:pt>
                <c:pt idx="39">
                  <c:v>14</c:v>
                </c:pt>
                <c:pt idx="40">
                  <c:v>13</c:v>
                </c:pt>
                <c:pt idx="41">
                  <c:v>12</c:v>
                </c:pt>
                <c:pt idx="42">
                  <c:v>12</c:v>
                </c:pt>
                <c:pt idx="43">
                  <c:v>28</c:v>
                </c:pt>
                <c:pt idx="44">
                  <c:v>30</c:v>
                </c:pt>
                <c:pt idx="45">
                  <c:v>39</c:v>
                </c:pt>
                <c:pt idx="46">
                  <c:v>45</c:v>
                </c:pt>
                <c:pt idx="47">
                  <c:v>40</c:v>
                </c:pt>
                <c:pt idx="48">
                  <c:v>21</c:v>
                </c:pt>
                <c:pt idx="49">
                  <c:v>15</c:v>
                </c:pt>
                <c:pt idx="50">
                  <c:v>41</c:v>
                </c:pt>
                <c:pt idx="51">
                  <c:v>60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 Selected Data  (4)'!$A$13</c:f>
              <c:strCache>
                <c:ptCount val="1"/>
                <c:pt idx="0">
                  <c:v>Los Angeles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 Selected Data  (4)'!$B$9:$BA$9</c:f>
              <c:strCache>
                <c:ptCount val="52"/>
                <c:pt idx="0">
                  <c:v>11/2/14 - 11/8/14</c:v>
                </c:pt>
                <c:pt idx="1">
                  <c:v>11/9/14 - 11/15/14</c:v>
                </c:pt>
                <c:pt idx="2">
                  <c:v>11/16/14 - 11/22/14</c:v>
                </c:pt>
                <c:pt idx="3">
                  <c:v>11/23/14 - 11/29/14</c:v>
                </c:pt>
                <c:pt idx="4">
                  <c:v>11/30/14 - 12/6/14</c:v>
                </c:pt>
                <c:pt idx="5">
                  <c:v>12/7/14 - 12/13/14</c:v>
                </c:pt>
                <c:pt idx="6">
                  <c:v>12/14/14 - 12/20/14</c:v>
                </c:pt>
                <c:pt idx="7">
                  <c:v>12/21/14 - 12/27/14</c:v>
                </c:pt>
                <c:pt idx="8">
                  <c:v>12/28/14 - 1/3/15</c:v>
                </c:pt>
                <c:pt idx="9">
                  <c:v>1/4/15 - 1/10/15</c:v>
                </c:pt>
                <c:pt idx="10">
                  <c:v>1/11/15 - 1/17/15</c:v>
                </c:pt>
                <c:pt idx="11">
                  <c:v>1/18/15 - 1/24/15</c:v>
                </c:pt>
                <c:pt idx="12">
                  <c:v>1/25/15 - 1/31/15</c:v>
                </c:pt>
                <c:pt idx="13">
                  <c:v>2/1/15 - 2/7/15</c:v>
                </c:pt>
                <c:pt idx="14">
                  <c:v>2/8/15 - 2/14/15</c:v>
                </c:pt>
                <c:pt idx="15">
                  <c:v>2/15/15 - 2/21/15</c:v>
                </c:pt>
                <c:pt idx="16">
                  <c:v>2/22/15 - 2/28/15</c:v>
                </c:pt>
                <c:pt idx="17">
                  <c:v>3/1/15 - 3/7/15</c:v>
                </c:pt>
                <c:pt idx="18">
                  <c:v>3/8/15 - 3/14/15</c:v>
                </c:pt>
                <c:pt idx="19">
                  <c:v>3/15/15 - 3/21/15</c:v>
                </c:pt>
                <c:pt idx="20">
                  <c:v>3/22/15 - 3/28/15</c:v>
                </c:pt>
                <c:pt idx="21">
                  <c:v>3/29/15 - 4/4/15</c:v>
                </c:pt>
                <c:pt idx="22">
                  <c:v>4/5/15 - 4/11/15</c:v>
                </c:pt>
                <c:pt idx="23">
                  <c:v>4/12/15 - 4/18/15</c:v>
                </c:pt>
                <c:pt idx="24">
                  <c:v>4/19/15 - 4/25/15</c:v>
                </c:pt>
                <c:pt idx="25">
                  <c:v>4/26/15 - 5/2/15</c:v>
                </c:pt>
                <c:pt idx="26">
                  <c:v>5/3/15 - 5/9/15</c:v>
                </c:pt>
                <c:pt idx="27">
                  <c:v>5/10/15 - 5/16/15</c:v>
                </c:pt>
                <c:pt idx="28">
                  <c:v>5/17/15 - 5/23/15</c:v>
                </c:pt>
                <c:pt idx="29">
                  <c:v>5/24/15 - 5/30/15</c:v>
                </c:pt>
                <c:pt idx="30">
                  <c:v>5/31/15 - 6/6/15</c:v>
                </c:pt>
                <c:pt idx="31">
                  <c:v>6/7/15 - 6/13/15</c:v>
                </c:pt>
                <c:pt idx="32">
                  <c:v>6/14/15 - 6/20/15</c:v>
                </c:pt>
                <c:pt idx="33">
                  <c:v>6/21/15 - 6/27/15</c:v>
                </c:pt>
                <c:pt idx="34">
                  <c:v>6/28/15 - 7/4/15</c:v>
                </c:pt>
                <c:pt idx="35">
                  <c:v>7/5/15 - 7/11/15</c:v>
                </c:pt>
                <c:pt idx="36">
                  <c:v>7/12/15 - 7/18/15</c:v>
                </c:pt>
                <c:pt idx="37">
                  <c:v>7/19/15 - 7/25/15</c:v>
                </c:pt>
                <c:pt idx="38">
                  <c:v>7/26/15 - 8/1/15</c:v>
                </c:pt>
                <c:pt idx="39">
                  <c:v>8/2/15 - 8/8/15</c:v>
                </c:pt>
                <c:pt idx="40">
                  <c:v>8/9/15 - 8/15/15</c:v>
                </c:pt>
                <c:pt idx="41">
                  <c:v>8/16/15 - 8/22/15</c:v>
                </c:pt>
                <c:pt idx="42">
                  <c:v>8/23/15 - 8/29/15</c:v>
                </c:pt>
                <c:pt idx="43">
                  <c:v>8/30/15 - 9/5/15</c:v>
                </c:pt>
                <c:pt idx="44">
                  <c:v>9/6/15 - 9/12/15</c:v>
                </c:pt>
                <c:pt idx="45">
                  <c:v>9/13/15 - 9/19/15</c:v>
                </c:pt>
                <c:pt idx="46">
                  <c:v>9/20/15 - 9/26/15</c:v>
                </c:pt>
                <c:pt idx="47">
                  <c:v>9/27/15 - 10/3/15</c:v>
                </c:pt>
                <c:pt idx="48">
                  <c:v>10/4/15 - 10/10/15</c:v>
                </c:pt>
                <c:pt idx="49">
                  <c:v>10/11/15 - 10/17/15</c:v>
                </c:pt>
                <c:pt idx="50">
                  <c:v>10/18/15 - 10/24/15</c:v>
                </c:pt>
                <c:pt idx="51">
                  <c:v>10/25/15 - 10/30/15</c:v>
                </c:pt>
              </c:strCache>
            </c:strRef>
          </c:cat>
          <c:val>
            <c:numRef>
              <c:f>' Selected Data  (4)'!$B$13:$BA$13</c:f>
              <c:numCache>
                <c:formatCode>General</c:formatCode>
                <c:ptCount val="52"/>
                <c:pt idx="0">
                  <c:v>57</c:v>
                </c:pt>
                <c:pt idx="1">
                  <c:v>80</c:v>
                </c:pt>
                <c:pt idx="2">
                  <c:v>95</c:v>
                </c:pt>
                <c:pt idx="3">
                  <c:v>79</c:v>
                </c:pt>
                <c:pt idx="4">
                  <c:v>92</c:v>
                </c:pt>
                <c:pt idx="5">
                  <c:v>110</c:v>
                </c:pt>
                <c:pt idx="6">
                  <c:v>79</c:v>
                </c:pt>
                <c:pt idx="7">
                  <c:v>93</c:v>
                </c:pt>
                <c:pt idx="8">
                  <c:v>10</c:v>
                </c:pt>
                <c:pt idx="9">
                  <c:v>15</c:v>
                </c:pt>
                <c:pt idx="10">
                  <c:v>15</c:v>
                </c:pt>
                <c:pt idx="11">
                  <c:v>21</c:v>
                </c:pt>
                <c:pt idx="12">
                  <c:v>14</c:v>
                </c:pt>
                <c:pt idx="13">
                  <c:v>12</c:v>
                </c:pt>
                <c:pt idx="14">
                  <c:v>2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26</c:v>
                </c:pt>
                <c:pt idx="19">
                  <c:v>5</c:v>
                </c:pt>
                <c:pt idx="20">
                  <c:v>18</c:v>
                </c:pt>
                <c:pt idx="21">
                  <c:v>8</c:v>
                </c:pt>
                <c:pt idx="22">
                  <c:v>16</c:v>
                </c:pt>
                <c:pt idx="23">
                  <c:v>25</c:v>
                </c:pt>
                <c:pt idx="24">
                  <c:v>9</c:v>
                </c:pt>
                <c:pt idx="25">
                  <c:v>17</c:v>
                </c:pt>
                <c:pt idx="26">
                  <c:v>12</c:v>
                </c:pt>
                <c:pt idx="27">
                  <c:v>8</c:v>
                </c:pt>
                <c:pt idx="28">
                  <c:v>33</c:v>
                </c:pt>
                <c:pt idx="29">
                  <c:v>16</c:v>
                </c:pt>
                <c:pt idx="30">
                  <c:v>14</c:v>
                </c:pt>
                <c:pt idx="31">
                  <c:v>21</c:v>
                </c:pt>
                <c:pt idx="32">
                  <c:v>19</c:v>
                </c:pt>
                <c:pt idx="33">
                  <c:v>15</c:v>
                </c:pt>
                <c:pt idx="34">
                  <c:v>11</c:v>
                </c:pt>
                <c:pt idx="35">
                  <c:v>16</c:v>
                </c:pt>
                <c:pt idx="36">
                  <c:v>9</c:v>
                </c:pt>
                <c:pt idx="37">
                  <c:v>14</c:v>
                </c:pt>
                <c:pt idx="38">
                  <c:v>9</c:v>
                </c:pt>
                <c:pt idx="39">
                  <c:v>13</c:v>
                </c:pt>
                <c:pt idx="40">
                  <c:v>17</c:v>
                </c:pt>
                <c:pt idx="41">
                  <c:v>12</c:v>
                </c:pt>
                <c:pt idx="42">
                  <c:v>14</c:v>
                </c:pt>
                <c:pt idx="43">
                  <c:v>29</c:v>
                </c:pt>
                <c:pt idx="44">
                  <c:v>26</c:v>
                </c:pt>
                <c:pt idx="45">
                  <c:v>40</c:v>
                </c:pt>
                <c:pt idx="46">
                  <c:v>44</c:v>
                </c:pt>
                <c:pt idx="47">
                  <c:v>39</c:v>
                </c:pt>
                <c:pt idx="48">
                  <c:v>19</c:v>
                </c:pt>
                <c:pt idx="49">
                  <c:v>15</c:v>
                </c:pt>
                <c:pt idx="50">
                  <c:v>40</c:v>
                </c:pt>
                <c:pt idx="51">
                  <c:v>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6892408"/>
        <c:axId val="576893584"/>
      </c:lineChart>
      <c:catAx>
        <c:axId val="57689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893584"/>
        <c:crosses val="autoZero"/>
        <c:auto val="1"/>
        <c:lblAlgn val="ctr"/>
        <c:lblOffset val="100"/>
        <c:noMultiLvlLbl val="0"/>
      </c:catAx>
      <c:valAx>
        <c:axId val="57689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Promotions</a:t>
                </a:r>
                <a:r>
                  <a:rPr lang="en-US" baseline="0"/>
                  <a:t> in Retailer Emails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89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 Header-Only 0504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27461" y="67887"/>
            <a:ext cx="8332958" cy="609600"/>
          </a:xfrm>
          <a:prstGeom prst="rect">
            <a:avLst/>
          </a:prstGeo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7449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 Content 0504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27461" y="67887"/>
            <a:ext cx="8324081" cy="609600"/>
          </a:xfrm>
          <a:prstGeom prst="rect">
            <a:avLst/>
          </a:prstGeo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152400" y="1166018"/>
            <a:ext cx="8299142" cy="495069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>
                <a:solidFill>
                  <a:schemeClr val="tx1"/>
                </a:solidFill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rgbClr val="43556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5586841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 No Background 050415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27461" y="67887"/>
            <a:ext cx="8332958" cy="609600"/>
          </a:xfrm>
          <a:prstGeom prst="rect">
            <a:avLst/>
          </a:prstGeo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6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 Divider 0504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63301"/>
            <a:ext cx="9144000" cy="2254928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rgbClr val="06579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0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27461" y="67887"/>
            <a:ext cx="57150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152400" y="1855997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>
                <a:solidFill>
                  <a:schemeClr val="tx1"/>
                </a:solidFill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3556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rgbClr val="43556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10255" y="1197180"/>
            <a:ext cx="7088188" cy="4238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i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444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/>
          </p:cNvSpPr>
          <p:nvPr userDrawn="1"/>
        </p:nvSpPr>
        <p:spPr>
          <a:xfrm>
            <a:off x="6835775" y="643890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FDC8AF59-3D8D-4A65-A3FF-BE6EDA72A9C8}" type="slidenum">
              <a:rPr lang="en-US" sz="1200">
                <a:solidFill>
                  <a:srgbClr val="898989"/>
                </a:solidFill>
                <a:latin typeface="Arial"/>
                <a:ea typeface="ＭＳ Ｐゴシック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>
              <a:solidFill>
                <a:srgbClr val="898989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27461" y="67887"/>
            <a:ext cx="57150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152400" y="1166018"/>
            <a:ext cx="8229600" cy="52728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>
                <a:solidFill>
                  <a:srgbClr val="000000"/>
                </a:solidFill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435561"/>
              </a:buClr>
              <a:buFont typeface="Wingdings" pitchFamily="2" charset="2"/>
              <a:buChar char="§"/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43556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374409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11125"/>
            <a:ext cx="5613400" cy="5207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688" y="11430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42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860" y="2095500"/>
            <a:ext cx="3787140" cy="4762500"/>
          </a:xfrm>
          <a:prstGeom prst="rect">
            <a:avLst/>
          </a:prstGeom>
        </p:spPr>
      </p:pic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4222560" y="6565308"/>
            <a:ext cx="692096" cy="228602"/>
          </a:xfrm>
          <a:prstGeom prst="rect">
            <a:avLst/>
          </a:prstGeom>
        </p:spPr>
        <p:txBody>
          <a:bodyPr lIns="45720" rIns="4572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6A47604A-E694-4353-9D31-1A4A57B69889}" type="slidenum">
              <a:rPr lang="en-US" sz="1000">
                <a:solidFill>
                  <a:srgbClr val="898989"/>
                </a:solidFill>
                <a:ea typeface="ＭＳ Ｐゴシック" pitchFamily="34" charset="-128"/>
                <a:cs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898989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39688" y="6565310"/>
            <a:ext cx="2619429" cy="2286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A6A6A6"/>
                </a:solidFill>
                <a:ea typeface="ＭＳ Ｐゴシック" pitchFamily="34" charset="-128"/>
                <a:cs typeface="Arial" pitchFamily="34" charset="0"/>
              </a:rPr>
              <a:t>©  2015 Market Track. Private and Confidential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282874"/>
            <a:ext cx="2229388" cy="49191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746620"/>
            <a:ext cx="7986319" cy="13835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52000">
                <a:schemeClr val="accent1">
                  <a:shade val="93000"/>
                  <a:satMod val="130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81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2400" b="1" kern="1200" dirty="0">
          <a:solidFill>
            <a:srgbClr val="7F7F7F"/>
          </a:solidFill>
          <a:latin typeface="Garamond" pitchFamily="18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F7F7F"/>
          </a:solidFill>
          <a:latin typeface="Garamond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F7F7F"/>
          </a:solidFill>
          <a:latin typeface="Garamond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F7F7F"/>
          </a:solidFill>
          <a:latin typeface="Garamond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F7F7F"/>
          </a:solidFill>
          <a:latin typeface="Garamond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9A6"/>
          </a:solidFill>
          <a:latin typeface="Garamon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9A6"/>
          </a:solidFill>
          <a:latin typeface="Garamon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9A6"/>
          </a:solidFill>
          <a:latin typeface="Garamon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9A6"/>
          </a:solidFill>
          <a:latin typeface="Garamon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en-US" sz="2800" kern="1200" dirty="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en-US" sz="2400" kern="1200" dirty="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en-US" sz="2000" kern="1200" dirty="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en-US" kern="1200" dirty="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and Department stores support Home &amp; Gift categories more promotionally than other retail channels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29375" y="5885675"/>
            <a:ext cx="2640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prstClr val="black"/>
                </a:solidFill>
              </a:rPr>
              <a:t>Source: Market Track Promotional Data</a:t>
            </a:r>
            <a:endParaRPr lang="en-US" sz="1200" i="1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7461" y="6228574"/>
            <a:ext cx="30941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prstClr val="black"/>
                </a:solidFill>
              </a:rPr>
              <a:t>Dates analyzed: November 2014-October 2015</a:t>
            </a:r>
            <a:endParaRPr lang="en-US" sz="1200" i="1" dirty="0">
              <a:solidFill>
                <a:prstClr val="black"/>
              </a:solidFill>
            </a:endParaRP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9509748"/>
              </p:ext>
            </p:extLst>
          </p:nvPr>
        </p:nvGraphicFramePr>
        <p:xfrm>
          <a:off x="666750" y="1604573"/>
          <a:ext cx="741045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364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last 12 months, 52% of Home &amp; Gift promotions on retailer websites were featured in November and December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908062"/>
              </p:ext>
            </p:extLst>
          </p:nvPr>
        </p:nvGraphicFramePr>
        <p:xfrm>
          <a:off x="619125" y="876300"/>
          <a:ext cx="7936544" cy="2381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932384"/>
              </p:ext>
            </p:extLst>
          </p:nvPr>
        </p:nvGraphicFramePr>
        <p:xfrm>
          <a:off x="713419" y="3171824"/>
          <a:ext cx="7747000" cy="3009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8283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regional variation in Home &amp; Gift email promotions over the past 12 months—category not affected by location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236201"/>
              </p:ext>
            </p:extLst>
          </p:nvPr>
        </p:nvGraphicFramePr>
        <p:xfrm>
          <a:off x="438151" y="2057400"/>
          <a:ext cx="8093074" cy="4098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978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Christmas Items only Home &amp; Gift category to receive significant promotional support in Broadcast media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235195"/>
              </p:ext>
            </p:extLst>
          </p:nvPr>
        </p:nvGraphicFramePr>
        <p:xfrm>
          <a:off x="352425" y="2229644"/>
          <a:ext cx="4600575" cy="3002280"/>
        </p:xfrm>
        <a:graphic>
          <a:graphicData uri="http://schemas.openxmlformats.org/drawingml/2006/table">
            <a:tbl>
              <a:tblPr/>
              <a:tblGrid>
                <a:gridCol w="1282700"/>
                <a:gridCol w="1574800"/>
                <a:gridCol w="1743075"/>
              </a:tblGrid>
              <a:tr h="1968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Media Type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Promotions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</a:tr>
              <a:tr h="1968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CANDLES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6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Media Types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CHRISTMAS ITEMS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21536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6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6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Media Types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8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LAWN DECOR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6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6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Media Types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OUTDOOR LIGHTS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6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6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Media Types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66275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MT 0420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8A9"/>
      </a:accent1>
      <a:accent2>
        <a:srgbClr val="FFA800"/>
      </a:accent2>
      <a:accent3>
        <a:srgbClr val="B40010"/>
      </a:accent3>
      <a:accent4>
        <a:srgbClr val="00AD31"/>
      </a:accent4>
      <a:accent5>
        <a:srgbClr val="5F00A7"/>
      </a:accent5>
      <a:accent6>
        <a:srgbClr val="FF6C00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400"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I standard template v12 b tjp.pptx" id="{385EEABA-7FC1-4558-81B6-36FA101729DE}" vid="{48CA3B4D-FB25-45B3-A05E-F993A7DFDB23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173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Garamond</vt:lpstr>
      <vt:lpstr>Wingdings</vt:lpstr>
      <vt:lpstr>2_Office Theme</vt:lpstr>
      <vt:lpstr>Mass and Department stores support Home &amp; Gift categories more promotionally than other retail channels</vt:lpstr>
      <vt:lpstr>In the last 12 months, 52% of Home &amp; Gift promotions on retailer websites were featured in November and December</vt:lpstr>
      <vt:lpstr>Little regional variation in Home &amp; Gift email promotions over the past 12 months—category not affected by location</vt:lpstr>
      <vt:lpstr>Christmas Items only Home &amp; Gift category to receive significant promotional support in Broadcast media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support of Beer, Wine, and Spirits varies by channel</dc:title>
  <dc:creator>Ryne Misso</dc:creator>
  <cp:lastModifiedBy>Ryne Misso</cp:lastModifiedBy>
  <cp:revision>5</cp:revision>
  <dcterms:created xsi:type="dcterms:W3CDTF">2015-11-06T18:58:01Z</dcterms:created>
  <dcterms:modified xsi:type="dcterms:W3CDTF">2015-11-06T20:04:10Z</dcterms:modified>
</cp:coreProperties>
</file>